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Lst>
  <p:sldSz cy="5143500" cx="9144000"/>
  <p:notesSz cx="6858000" cy="9144000"/>
  <p:embeddedFontLst>
    <p:embeddedFont>
      <p:font typeface="Proxima Nova"/>
      <p:regular r:id="rId49"/>
      <p:bold r:id="rId50"/>
      <p:italic r:id="rId51"/>
      <p:boldItalic r:id="rId5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7B46044D-D2E6-49B7-9D6F-37C051EB11D2}">
  <a:tblStyle styleId="{7B46044D-D2E6-49B7-9D6F-37C051EB11D2}"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font" Target="fonts/ProximaNova-regular.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ProximaNova-italic.fntdata"/><Relationship Id="rId50" Type="http://schemas.openxmlformats.org/officeDocument/2006/relationships/font" Target="fonts/ProximaNova-bold.fntdata"/><Relationship Id="rId52" Type="http://schemas.openxmlformats.org/officeDocument/2006/relationships/font" Target="fonts/ProximaNova-boldItalic.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24a77a14890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24a77a14890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Construction package 2-3</a:t>
            </a:r>
            <a:r>
              <a:rPr lang="en"/>
              <a:t> is expected to be </a:t>
            </a:r>
            <a:r>
              <a:rPr lang="en"/>
              <a:t>finished</a:t>
            </a:r>
            <a:r>
              <a:rPr lang="en"/>
              <a:t> on 2026 and is 65 miles long. The primary challenges for CP 2-3 includes acquiring land rights, obtaining design approvals, and securing permits for road closures.</a:t>
            </a:r>
            <a:endParaRPr/>
          </a:p>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24a545ec4a6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24a545ec4a6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Construction package 1 </a:t>
            </a:r>
            <a:r>
              <a:rPr lang="en">
                <a:solidFill>
                  <a:schemeClr val="dk1"/>
                </a:solidFill>
              </a:rPr>
              <a:t>is expected to be finished on 2026 and is 32 miles long. The primary obstacle for CP 1 includes acquiring approvals on receiving permits for road closures.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sz="1050">
              <a:solidFill>
                <a:srgbClr val="202122"/>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24d8299a55d_2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24d8299a55d_2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is the overall roadmap of Merced to Bakersfield station. It </a:t>
            </a:r>
            <a:r>
              <a:rPr lang="en"/>
              <a:t>presents a comprehensive plan showcasing the integration of components and the necessary testing stages to achieve full operational capability.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24a77a14890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24a77a14890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this diagram, the phasing plan strategically prioritizes the work for achieving the goal of passenger service by 2030, focusing on the critical path.</a:t>
            </a:r>
            <a:endParaRPr/>
          </a:p>
          <a:p>
            <a:pPr indent="0" lvl="0" marL="0" rtl="0" algn="l">
              <a:spcBef>
                <a:spcPts val="0"/>
              </a:spcBef>
              <a:spcAft>
                <a:spcPts val="0"/>
              </a:spcAft>
              <a:buNone/>
            </a:pPr>
            <a:r>
              <a:rPr lang="en"/>
              <a:t>On the left side, represented by the dark green color, we can observe that the 171-mile segment, which is on the critical path, has received environmental clearance and has been completed. On the right side, the 119-mile segment, also part of the critical path, is currently being funded and is under construction.</a:t>
            </a:r>
            <a:endParaRPr/>
          </a:p>
          <a:p>
            <a:pPr indent="0" lvl="0" marL="0" rtl="0" algn="l">
              <a:lnSpc>
                <a:spcPct val="115000"/>
              </a:lnSpc>
              <a:spcBef>
                <a:spcPts val="0"/>
              </a:spcBef>
              <a:spcAft>
                <a:spcPts val="0"/>
              </a:spcAft>
              <a:buNone/>
            </a:pPr>
            <a:r>
              <a:rPr lang="en" sz="1000">
                <a:solidFill>
                  <a:schemeClr val="dk1"/>
                </a:solidFill>
                <a:latin typeface="Proxima Nova"/>
                <a:ea typeface="Proxima Nova"/>
                <a:cs typeface="Proxima Nova"/>
                <a:sym typeface="Proxima Nova"/>
              </a:rPr>
              <a:t>The Critical Chain/Buffer Management (CC/BM) approach aims at the construction of latest start schedules where the project activities use aggressive time estimates and puts a clear focus on the determination of a realistic project deadline. </a:t>
            </a:r>
            <a:endParaRPr sz="300">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24d8299a55d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24d8299a55d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24d8299a55d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24d8299a55d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24d8299a55d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24d8299a55d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24d8299a55d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24d8299a55d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24e47ebb38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24e47ebb38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24e47ebb38c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24e47ebb38c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From the figure in 2022 CAHSR Business Plan, one can see that the total authorized fund for the CAHSR project is 25.2 billion so far. Using what we learned previously, this is the PV of the entire project. The spending-to-date at Feb 2022 is 9 billion. This is what we called EV.</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24a0b9e829e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24a0b9e829e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24e47ebb38c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24e47ebb38c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From another Figure in the 2022 CAHSR Business Plan, we find out that the current funding are used to build the </a:t>
            </a:r>
            <a:r>
              <a:rPr lang="en"/>
              <a:t>initial</a:t>
            </a:r>
            <a:r>
              <a:rPr lang="en"/>
              <a:t> operational </a:t>
            </a:r>
            <a:r>
              <a:rPr lang="en"/>
              <a:t>segment</a:t>
            </a:r>
            <a:r>
              <a:rPr lang="en"/>
              <a:t> from Merced to Bakersfield</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24e47ebb38c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24e47ebb38c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24e47ebb38c_3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24e47ebb38c_3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From the two charts above, one can see that the CAHSR project is very likely to be profitable with 83.3% in the opening year and 99.4% in 2040. From the table at the bottom, one can see that the completion of the CAHSS can significantly reduce cars on the road by cutting down tons of CO2 equivalent starting at the opening year.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24d8299a55d_1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24d8299a55d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24977327c8f_7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24977327c8f_7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The California High-Speed Rail (CAHSR) project has been planned in two major phases: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Phase 1: This phase connects San Francisco and the Bay Area through the San Joaquin Valley (the southern part of the Central Valley) to Anaheim in the Greater Los Angeles area, a distance of about 500 miles. At the start of operations of the Interim Initial Operating Segment (Interim IOS, Merced to Bakersfield) there will be 5 stations​​.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rPr lang="en"/>
              <a:t>Phase 2: This phase extends the north end of the Central Valley section up to Sacramento, and extends the Los Angeles section in the south through the Inland Empire down to San Diego at the southern edge of the state, for a total system length of about 800 miles. The number of stations on the completed system was limited by Proposition 1A to 24. Not all station locations have been decided yet​2.</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24e807a297f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24e807a297f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A key innovation observed in the management of the CAHSR project was the establishment of the Change Control Committee, or CCC, in September 2021. This independent body took on the vital role of managing change orders, including their processing, decision-making, and documentation. The CCC also defined the standards for supporting documentation and committed to ensuring timely processing of changes. It's worth noting that any alterations with a value of $1 million or more fell under the purview of the CCC for recommendations, thereby adding a level of scrutiny to significant changes.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In addition, the CAHSR team took an interesting approach to stakeholder engagement through the creation of a Third-Party Task Force. This group was tasked with addressing construction impacts from key external stakeholders, including Irrigation Districts, Railroads, Local Agencies, and Utility organizations. The proactive focus on third-party interfaces via the Task Force showcased an effective strategy in enhancing issue identification and resolution. This approach not only streamlined operations but also showed the project's commitment to fostering positive relations with these essential external partners.</a:t>
            </a:r>
            <a:endParaRPr/>
          </a:p>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24977327c8f_7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24977327c8f_7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The High Speed Rail project in California has implemented a Staged Project Delivery process to manage the planning and environmental clearance process more effectively. The process consists of seven stages: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Stage 1 – Project Initiation</a:t>
            </a:r>
            <a:endParaRPr/>
          </a:p>
          <a:p>
            <a:pPr indent="0" lvl="0" marL="0" rtl="0" algn="l">
              <a:spcBef>
                <a:spcPts val="0"/>
              </a:spcBef>
              <a:spcAft>
                <a:spcPts val="0"/>
              </a:spcAft>
              <a:buClr>
                <a:schemeClr val="dk1"/>
              </a:buClr>
              <a:buSzPts val="1100"/>
              <a:buFont typeface="Arial"/>
              <a:buNone/>
            </a:pPr>
            <a:r>
              <a:rPr lang="en"/>
              <a:t>Stage 2 – Environmental</a:t>
            </a:r>
            <a:endParaRPr/>
          </a:p>
          <a:p>
            <a:pPr indent="0" lvl="0" marL="0" rtl="0" algn="l">
              <a:spcBef>
                <a:spcPts val="0"/>
              </a:spcBef>
              <a:spcAft>
                <a:spcPts val="0"/>
              </a:spcAft>
              <a:buClr>
                <a:schemeClr val="dk1"/>
              </a:buClr>
              <a:buSzPts val="1100"/>
              <a:buFont typeface="Arial"/>
              <a:buNone/>
            </a:pPr>
            <a:r>
              <a:rPr lang="en"/>
              <a:t>Stage 3 – Configuration Footprint</a:t>
            </a:r>
            <a:endParaRPr/>
          </a:p>
          <a:p>
            <a:pPr indent="0" lvl="0" marL="0" rtl="0" algn="l">
              <a:spcBef>
                <a:spcPts val="0"/>
              </a:spcBef>
              <a:spcAft>
                <a:spcPts val="0"/>
              </a:spcAft>
              <a:buClr>
                <a:schemeClr val="dk1"/>
              </a:buClr>
              <a:buSzPts val="1100"/>
              <a:buFont typeface="Arial"/>
              <a:buNone/>
            </a:pPr>
            <a:r>
              <a:rPr lang="en"/>
              <a:t>Stage 4 – Early Works</a:t>
            </a:r>
            <a:endParaRPr/>
          </a:p>
          <a:p>
            <a:pPr indent="0" lvl="0" marL="0" rtl="0" algn="l">
              <a:spcBef>
                <a:spcPts val="0"/>
              </a:spcBef>
              <a:spcAft>
                <a:spcPts val="0"/>
              </a:spcAft>
              <a:buClr>
                <a:schemeClr val="dk1"/>
              </a:buClr>
              <a:buSzPts val="1100"/>
              <a:buFont typeface="Arial"/>
              <a:buNone/>
            </a:pPr>
            <a:r>
              <a:rPr lang="en"/>
              <a:t>Stage 5 – Procurement</a:t>
            </a:r>
            <a:endParaRPr/>
          </a:p>
          <a:p>
            <a:pPr indent="0" lvl="0" marL="0" rtl="0" algn="l">
              <a:spcBef>
                <a:spcPts val="0"/>
              </a:spcBef>
              <a:spcAft>
                <a:spcPts val="0"/>
              </a:spcAft>
              <a:buClr>
                <a:schemeClr val="dk1"/>
              </a:buClr>
              <a:buSzPts val="1100"/>
              <a:buFont typeface="Arial"/>
              <a:buNone/>
            </a:pPr>
            <a:r>
              <a:rPr lang="en"/>
              <a:t>Stage 6 – Construction</a:t>
            </a:r>
            <a:endParaRPr/>
          </a:p>
          <a:p>
            <a:pPr indent="0" lvl="0" marL="0" rtl="0" algn="l">
              <a:spcBef>
                <a:spcPts val="0"/>
              </a:spcBef>
              <a:spcAft>
                <a:spcPts val="0"/>
              </a:spcAft>
              <a:buClr>
                <a:schemeClr val="dk1"/>
              </a:buClr>
              <a:buSzPts val="1100"/>
              <a:buFont typeface="Arial"/>
              <a:buNone/>
            </a:pPr>
            <a:r>
              <a:rPr lang="en"/>
              <a:t>Stage 7 – Closeout</a:t>
            </a:r>
            <a:endParaRPr/>
          </a:p>
          <a:p>
            <a:pPr indent="0" lvl="0" marL="0" rtl="0" algn="l">
              <a:spcBef>
                <a:spcPts val="0"/>
              </a:spcBef>
              <a:spcAft>
                <a:spcPts val="0"/>
              </a:spcAft>
              <a:buNone/>
            </a:pPr>
            <a:r>
              <a:rPr lang="en"/>
              <a:t>Each project section overview includes an exhibit showing the current stage of development in that process. This process can be seen as a form of configuration management as it involves managing the different stages of the project and ensuring that all elements of a project or contract are coordinated in time.</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24e807a297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24e807a297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The CAHSR project is facing significant external challenges including issues with property acquisition, legal matters, management proficiency, regulatory scrutiny, and inflation.</a:t>
            </a:r>
            <a:endParaRPr/>
          </a:p>
          <a:p>
            <a:pPr indent="0" lvl="0" marL="0" rtl="0" algn="l">
              <a:spcBef>
                <a:spcPts val="0"/>
              </a:spcBef>
              <a:spcAft>
                <a:spcPts val="0"/>
              </a:spcAft>
              <a:buClr>
                <a:schemeClr val="dk1"/>
              </a:buClr>
              <a:buSzPts val="1100"/>
              <a:buFont typeface="Arial"/>
              <a:buNone/>
            </a:pPr>
            <a:r>
              <a:rPr lang="en"/>
              <a:t>These challenges have resulted in increased project costs and delays in meeting important milestones.</a:t>
            </a:r>
            <a:endParaRPr/>
          </a:p>
          <a:p>
            <a:pPr indent="0" lvl="0" marL="0" rtl="0" algn="l">
              <a:spcBef>
                <a:spcPts val="0"/>
              </a:spcBef>
              <a:spcAft>
                <a:spcPts val="0"/>
              </a:spcAft>
              <a:buClr>
                <a:schemeClr val="dk1"/>
              </a:buClr>
              <a:buSzPts val="1100"/>
              <a:buFont typeface="Arial"/>
              <a:buNone/>
            </a:pPr>
            <a:r>
              <a:rPr lang="en"/>
              <a:t>The project's implementation in phased segments is a strategic approach to facilitate process improvements as it progresses.</a:t>
            </a:r>
            <a:endParaRPr/>
          </a:p>
          <a:p>
            <a:pPr indent="0" lvl="0" marL="0" rtl="0" algn="l">
              <a:spcBef>
                <a:spcPts val="0"/>
              </a:spcBef>
              <a:spcAft>
                <a:spcPts val="0"/>
              </a:spcAft>
              <a:buClr>
                <a:schemeClr val="dk1"/>
              </a:buClr>
              <a:buSzPts val="1100"/>
              <a:buFont typeface="Arial"/>
              <a:buNone/>
            </a:pPr>
            <a:r>
              <a:rPr lang="en"/>
              <a:t>The Interim Initial Operating Segment (Interim IOS) is planned to begin operations in 2030 or later, but it is facing a funding gap of over $100 billion due to increasing costs.</a:t>
            </a:r>
            <a:endParaRPr/>
          </a:p>
          <a:p>
            <a:pPr indent="0" lvl="0" marL="0" rtl="0" algn="l">
              <a:spcBef>
                <a:spcPts val="0"/>
              </a:spcBef>
              <a:spcAft>
                <a:spcPts val="0"/>
              </a:spcAft>
              <a:buClr>
                <a:schemeClr val="dk1"/>
              </a:buClr>
              <a:buSzPts val="1100"/>
              <a:buFont typeface="Arial"/>
              <a:buNone/>
            </a:pPr>
            <a:r>
              <a:rPr lang="en"/>
              <a:t>Projected ridership for the rail has decreased by 25% as a result of the COVID-19 pandemic and decreasing population growth in California.</a:t>
            </a:r>
            <a:endParaRPr/>
          </a:p>
          <a:p>
            <a:pPr indent="0" lvl="0" marL="0" rtl="0" algn="l">
              <a:spcBef>
                <a:spcPts val="0"/>
              </a:spcBef>
              <a:spcAft>
                <a:spcPts val="0"/>
              </a:spcAft>
              <a:buClr>
                <a:schemeClr val="dk1"/>
              </a:buClr>
              <a:buSzPts val="1100"/>
              <a:buFont typeface="Arial"/>
              <a:buNone/>
            </a:pPr>
            <a:r>
              <a:rPr lang="en"/>
              <a:t>The rail authority is currently seeking $8 billion in federal grants to help cover costs. However, the current political climate, including a Republican takeover of the House, has led to concerns about the continuity of support for the project.</a:t>
            </a:r>
            <a:endParaRPr/>
          </a:p>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24977327c8f_7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24977327c8f_7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05000"/>
              </a:lnSpc>
              <a:spcBef>
                <a:spcPts val="0"/>
              </a:spcBef>
              <a:spcAft>
                <a:spcPts val="0"/>
              </a:spcAft>
              <a:buClr>
                <a:schemeClr val="dk1"/>
              </a:buClr>
              <a:buSzPts val="852"/>
              <a:buFont typeface="Arial"/>
              <a:buNone/>
            </a:pPr>
            <a:r>
              <a:rPr lang="en" sz="1629">
                <a:solidFill>
                  <a:srgbClr val="616161"/>
                </a:solidFill>
                <a:latin typeface="Proxima Nova"/>
                <a:ea typeface="Proxima Nova"/>
                <a:cs typeface="Proxima Nova"/>
                <a:sym typeface="Proxima Nova"/>
              </a:rPr>
              <a:t>Identify impacts: The Authority has been working to better define the project scope with community and stakeholder input. This involves identifying the potential impacts of changes on the communities affected by the project.</a:t>
            </a:r>
            <a:endParaRPr sz="1629">
              <a:solidFill>
                <a:srgbClr val="616161"/>
              </a:solidFill>
              <a:latin typeface="Proxima Nova"/>
              <a:ea typeface="Proxima Nova"/>
              <a:cs typeface="Proxima Nova"/>
              <a:sym typeface="Proxima Nova"/>
            </a:endParaRPr>
          </a:p>
          <a:p>
            <a:pPr indent="0" lvl="0" marL="0" rtl="0" algn="l">
              <a:lnSpc>
                <a:spcPct val="105000"/>
              </a:lnSpc>
              <a:spcBef>
                <a:spcPts val="1200"/>
              </a:spcBef>
              <a:spcAft>
                <a:spcPts val="0"/>
              </a:spcAft>
              <a:buClr>
                <a:schemeClr val="dk1"/>
              </a:buClr>
              <a:buSzPts val="852"/>
              <a:buFont typeface="Arial"/>
              <a:buNone/>
            </a:pPr>
            <a:r>
              <a:rPr lang="en" sz="1629">
                <a:solidFill>
                  <a:srgbClr val="616161"/>
                </a:solidFill>
                <a:latin typeface="Proxima Nova"/>
                <a:ea typeface="Proxima Nova"/>
                <a:cs typeface="Proxima Nova"/>
                <a:sym typeface="Proxima Nova"/>
              </a:rPr>
              <a:t>Investigate alternatives: The Authority is continuously monitoring opportunities for private-sector investment as the project advances and prerequisite activities are concluded. This suggests that they are open to investigating alternative solutions before implementing changes.</a:t>
            </a:r>
            <a:endParaRPr sz="1629">
              <a:solidFill>
                <a:srgbClr val="616161"/>
              </a:solidFill>
              <a:latin typeface="Proxima Nova"/>
              <a:ea typeface="Proxima Nova"/>
              <a:cs typeface="Proxima Nova"/>
              <a:sym typeface="Proxima Nova"/>
            </a:endParaRPr>
          </a:p>
          <a:p>
            <a:pPr indent="0" lvl="0" marL="0" rtl="0" algn="l">
              <a:lnSpc>
                <a:spcPct val="105000"/>
              </a:lnSpc>
              <a:spcBef>
                <a:spcPts val="1200"/>
              </a:spcBef>
              <a:spcAft>
                <a:spcPts val="0"/>
              </a:spcAft>
              <a:buClr>
                <a:schemeClr val="dk1"/>
              </a:buClr>
              <a:buSzPts val="852"/>
              <a:buFont typeface="Arial"/>
              <a:buNone/>
            </a:pPr>
            <a:r>
              <a:rPr lang="en" sz="1629">
                <a:solidFill>
                  <a:srgbClr val="616161"/>
                </a:solidFill>
                <a:latin typeface="Proxima Nova"/>
                <a:ea typeface="Proxima Nova"/>
                <a:cs typeface="Proxima Nova"/>
                <a:sym typeface="Proxima Nova"/>
              </a:rPr>
              <a:t>Communicate: The Authority has been engaging in more informed consultations with private-sector partners, including issuing future Requests for Expressions of Interest. This shows their commitment to ensuring all stakeholders are informed about the changes.</a:t>
            </a:r>
            <a:endParaRPr sz="1629">
              <a:solidFill>
                <a:srgbClr val="616161"/>
              </a:solidFill>
              <a:latin typeface="Proxima Nova"/>
              <a:ea typeface="Proxima Nova"/>
              <a:cs typeface="Proxima Nova"/>
              <a:sym typeface="Proxima Nova"/>
            </a:endParaRPr>
          </a:p>
          <a:p>
            <a:pPr indent="0" lvl="0" marL="0" rtl="0" algn="l">
              <a:spcBef>
                <a:spcPts val="120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24977327c8f_7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24977327c8f_7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32105" lvl="0" marL="457200" rtl="0" algn="l">
              <a:lnSpc>
                <a:spcPct val="105000"/>
              </a:lnSpc>
              <a:spcBef>
                <a:spcPts val="0"/>
              </a:spcBef>
              <a:spcAft>
                <a:spcPts val="0"/>
              </a:spcAft>
              <a:buClr>
                <a:srgbClr val="616161"/>
              </a:buClr>
              <a:buSzPts val="1630"/>
              <a:buFont typeface="Proxima Nova"/>
              <a:buChar char="●"/>
            </a:pPr>
            <a:r>
              <a:rPr lang="en" sz="1629">
                <a:solidFill>
                  <a:srgbClr val="616161"/>
                </a:solidFill>
                <a:latin typeface="Proxima Nova"/>
                <a:ea typeface="Proxima Nova"/>
                <a:cs typeface="Proxima Nova"/>
                <a:sym typeface="Proxima Nova"/>
              </a:rPr>
              <a:t>Minimize effects: The Authority has committed to certain mitigations that are important to the communities impacted by the project. This indicates their efforts to minimize the negative effects of changes.</a:t>
            </a:r>
            <a:endParaRPr sz="1629">
              <a:solidFill>
                <a:srgbClr val="616161"/>
              </a:solidFill>
              <a:latin typeface="Proxima Nova"/>
              <a:ea typeface="Proxima Nova"/>
              <a:cs typeface="Proxima Nova"/>
              <a:sym typeface="Proxima Nova"/>
            </a:endParaRPr>
          </a:p>
          <a:p>
            <a:pPr indent="-332105" lvl="0" marL="457200" rtl="0" algn="l">
              <a:lnSpc>
                <a:spcPct val="105000"/>
              </a:lnSpc>
              <a:spcBef>
                <a:spcPts val="0"/>
              </a:spcBef>
              <a:spcAft>
                <a:spcPts val="0"/>
              </a:spcAft>
              <a:buClr>
                <a:srgbClr val="616161"/>
              </a:buClr>
              <a:buSzPts val="1630"/>
              <a:buFont typeface="Proxima Nova"/>
              <a:buChar char="●"/>
            </a:pPr>
            <a:r>
              <a:rPr lang="en" sz="1629">
                <a:solidFill>
                  <a:srgbClr val="616161"/>
                </a:solidFill>
                <a:latin typeface="Proxima Nova"/>
                <a:ea typeface="Proxima Nova"/>
                <a:cs typeface="Proxima Nova"/>
                <a:sym typeface="Proxima Nova"/>
              </a:rPr>
              <a:t>Ensure implementation: The Authority is focusing on delivering the current elements of the project while looking to the next step in this program. This suggests that they are ensuring the changes are properly implemented and monitored.</a:t>
            </a:r>
            <a:endParaRPr sz="1629">
              <a:solidFill>
                <a:srgbClr val="616161"/>
              </a:solidFill>
              <a:latin typeface="Proxima Nova"/>
              <a:ea typeface="Proxima Nova"/>
              <a:cs typeface="Proxima Nova"/>
              <a:sym typeface="Proxima Nova"/>
            </a:endParaRPr>
          </a:p>
          <a:p>
            <a:pPr indent="0" lvl="0" marL="0" rtl="0" algn="l">
              <a:spcBef>
                <a:spcPts val="120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24a0b9e829e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24a0b9e829e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Social benefits </a:t>
            </a:r>
            <a:r>
              <a:rPr lang="en"/>
              <a:t>according</a:t>
            </a:r>
            <a:r>
              <a:rPr lang="en"/>
              <a:t> to biden;</a:t>
            </a:r>
            <a:endParaRPr/>
          </a:p>
          <a:p>
            <a:pPr indent="-298450" lvl="0" marL="457200" rtl="0" algn="l">
              <a:spcBef>
                <a:spcPts val="0"/>
              </a:spcBef>
              <a:spcAft>
                <a:spcPts val="0"/>
              </a:spcAft>
              <a:buSzPts val="1100"/>
              <a:buChar char="-"/>
            </a:pPr>
            <a:r>
              <a:rPr lang="en"/>
              <a:t>Take millions of cars of the street with more people using the trina </a:t>
            </a:r>
            <a:endParaRPr/>
          </a:p>
          <a:p>
            <a:pPr indent="-298450" lvl="0" marL="457200" rtl="0" algn="l">
              <a:spcBef>
                <a:spcPts val="0"/>
              </a:spcBef>
              <a:spcAft>
                <a:spcPts val="0"/>
              </a:spcAft>
              <a:buSzPts val="1100"/>
              <a:buChar char="-"/>
            </a:pPr>
            <a:r>
              <a:rPr lang="en"/>
              <a:t>Save on oil for car usage </a:t>
            </a:r>
            <a:endParaRPr/>
          </a:p>
          <a:p>
            <a:pPr indent="-298450" lvl="0" marL="457200" rtl="0" algn="l">
              <a:spcBef>
                <a:spcPts val="0"/>
              </a:spcBef>
              <a:spcAft>
                <a:spcPts val="0"/>
              </a:spcAft>
              <a:buSzPts val="1100"/>
              <a:buChar char="-"/>
            </a:pPr>
            <a:r>
              <a:rPr lang="en"/>
              <a:t>Clean up the air since its more ecofriendly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Econnic benefits </a:t>
            </a:r>
            <a:endParaRPr/>
          </a:p>
          <a:p>
            <a:pPr indent="-298450" lvl="0" marL="457200" rtl="0" algn="l">
              <a:spcBef>
                <a:spcPts val="0"/>
              </a:spcBef>
              <a:spcAft>
                <a:spcPts val="0"/>
              </a:spcAft>
              <a:buSzPts val="1100"/>
              <a:buChar char="-"/>
            </a:pPr>
            <a:r>
              <a:rPr lang="en"/>
              <a:t> More jobs created </a:t>
            </a:r>
            <a:endParaRPr/>
          </a:p>
          <a:p>
            <a:pPr indent="-298450" lvl="0" marL="457200" rtl="0" algn="l">
              <a:spcBef>
                <a:spcPts val="0"/>
              </a:spcBef>
              <a:spcAft>
                <a:spcPts val="0"/>
              </a:spcAft>
              <a:buSzPts val="1100"/>
              <a:buChar char="-"/>
            </a:pPr>
            <a:r>
              <a:rPr lang="en"/>
              <a:t>Labor income </a:t>
            </a:r>
            <a:endParaRPr/>
          </a:p>
          <a:p>
            <a:pPr indent="-298450" lvl="0" marL="457200" rtl="0" algn="l">
              <a:spcBef>
                <a:spcPts val="0"/>
              </a:spcBef>
              <a:spcAft>
                <a:spcPts val="0"/>
              </a:spcAft>
              <a:buSzPts val="1100"/>
              <a:buChar char="-"/>
            </a:pPr>
            <a:r>
              <a:rPr lang="en"/>
              <a:t>Econmoists have shown </a:t>
            </a:r>
            <a:r>
              <a:rPr lang="en"/>
              <a:t>higher</a:t>
            </a:r>
            <a:r>
              <a:rPr lang="en"/>
              <a:t> </a:t>
            </a:r>
            <a:r>
              <a:rPr lang="en"/>
              <a:t>economic</a:t>
            </a:r>
            <a:r>
              <a:rPr lang="en"/>
              <a:t> output from building railways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24d8299a55d_1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24d8299a55d_1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24e58616d3f_3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24e58616d3f_3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24e58616d3f_3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24e58616d3f_3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20a4de1fb3a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20a4de1fb3a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stage 2, step 1 of the CHST V&amp;V process (final design) uses the following documents as source documents, including:  Scope of work  General and special provisions  Contractor Self-Certification and V&amp;V process requirements  Contractor applicable list of critical items  Technical criteria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24e58616d3f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24e58616d3f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https://www.hsr.ca.gov/wp-content/uploads/docs/programs/eir_memos/TM%201600.01%20VVMP%20R0%20130617%20no%20sigs.pdf</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24d8299a55d_1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24d8299a55d_1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24d8299a55d_3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24d8299a55d_3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24cc8b4c66c_2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24cc8b4c66c_2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24d8299a55d_3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24d8299a55d_3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24cc8b4c66c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24cc8b4c66c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32a46ad7a6f8088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32a46ad7a6f8088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24977327c8f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24977327c8f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Question needs to be </a:t>
            </a:r>
            <a:r>
              <a:rPr lang="en"/>
              <a:t>entertaining</a:t>
            </a:r>
            <a:r>
              <a:rPr lang="en"/>
              <a:t> or easy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24a0b9e829e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24a0b9e829e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24977327c8f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24977327c8f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24a0b9e829e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24a0b9e829e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24d8299a55d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24d8299a55d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24a77a14890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24a77a14890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000">
                <a:solidFill>
                  <a:schemeClr val="dk1"/>
                </a:solidFill>
              </a:rPr>
              <a:t>Schedule control in PMI refers to the art of effectively managing the project to ensure it stays on track, so here is the planned schedule for construction packages 1, 2-3, and 4. Here it includes civil work, track and systems work, and testing and trial running phases. Testing and trial running is expected to start from 2028 and the whole project is expected to complete in 2030. We will go over each construction package in detail next. </a:t>
            </a:r>
            <a:endParaRPr sz="1000">
              <a:solidFill>
                <a:schemeClr val="dk1"/>
              </a:solidFill>
            </a:endParaRPr>
          </a:p>
          <a:p>
            <a:pPr indent="0" lvl="0" marL="0" rtl="0" algn="l">
              <a:spcBef>
                <a:spcPts val="0"/>
              </a:spcBef>
              <a:spcAft>
                <a:spcPts val="0"/>
              </a:spcAft>
              <a:buNone/>
            </a:pPr>
            <a:r>
              <a:t/>
            </a:r>
            <a:endParaRPr sz="1700"/>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24d8299a55d_2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24d8299a55d_2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is a </a:t>
            </a:r>
            <a:r>
              <a:rPr lang="en"/>
              <a:t>construction</a:t>
            </a:r>
            <a:r>
              <a:rPr lang="en"/>
              <a:t> package map and each arrow shows their regions.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24a545ec4a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24a545ec4a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Construction package 4 is the first CP to be finished and is 22 miles long. It </a:t>
            </a:r>
            <a:r>
              <a:rPr lang="en"/>
              <a:t>is expected to be completed by summer 2023. However, two primary risks that could impact the completion schedule, including the need for agreements and approvals from third parties, specifically water districts and bad weather conditions.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cxnSp>
        <p:nvCxnSpPr>
          <p:cNvPr id="10" name="Google Shape;10;p2"/>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11" name="Google Shape;11;p2"/>
          <p:cNvSpPr txBox="1"/>
          <p:nvPr>
            <p:ph type="ctrTitle"/>
          </p:nvPr>
        </p:nvSpPr>
        <p:spPr>
          <a:xfrm>
            <a:off x="510450" y="1257300"/>
            <a:ext cx="8123100" cy="15885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12" name="Google Shape;12;p2"/>
          <p:cNvSpPr txBox="1"/>
          <p:nvPr>
            <p:ph idx="1" type="subTitle"/>
          </p:nvPr>
        </p:nvSpPr>
        <p:spPr>
          <a:xfrm>
            <a:off x="510450" y="3182313"/>
            <a:ext cx="8123100" cy="630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2400"/>
              <a:buNone/>
              <a:defRPr sz="2400">
                <a:solidFill>
                  <a:schemeClr val="lt1"/>
                </a:solidFill>
              </a:defRPr>
            </a:lvl1pPr>
            <a:lvl2pPr lvl="1">
              <a:lnSpc>
                <a:spcPct val="100000"/>
              </a:lnSpc>
              <a:spcBef>
                <a:spcPts val="0"/>
              </a:spcBef>
              <a:spcAft>
                <a:spcPts val="0"/>
              </a:spcAft>
              <a:buClr>
                <a:schemeClr val="lt1"/>
              </a:buClr>
              <a:buSzPts val="2400"/>
              <a:buNone/>
              <a:defRPr sz="2400">
                <a:solidFill>
                  <a:schemeClr val="lt1"/>
                </a:solidFill>
              </a:defRPr>
            </a:lvl2pPr>
            <a:lvl3pPr lvl="2">
              <a:lnSpc>
                <a:spcPct val="100000"/>
              </a:lnSpc>
              <a:spcBef>
                <a:spcPts val="0"/>
              </a:spcBef>
              <a:spcAft>
                <a:spcPts val="0"/>
              </a:spcAft>
              <a:buClr>
                <a:schemeClr val="lt1"/>
              </a:buClr>
              <a:buSzPts val="2400"/>
              <a:buNone/>
              <a:defRPr sz="2400">
                <a:solidFill>
                  <a:schemeClr val="lt1"/>
                </a:solidFill>
              </a:defRPr>
            </a:lvl3pPr>
            <a:lvl4pPr lvl="3">
              <a:lnSpc>
                <a:spcPct val="100000"/>
              </a:lnSpc>
              <a:spcBef>
                <a:spcPts val="0"/>
              </a:spcBef>
              <a:spcAft>
                <a:spcPts val="0"/>
              </a:spcAft>
              <a:buClr>
                <a:schemeClr val="lt1"/>
              </a:buClr>
              <a:buSzPts val="2400"/>
              <a:buNone/>
              <a:defRPr sz="2400">
                <a:solidFill>
                  <a:schemeClr val="lt1"/>
                </a:solidFill>
              </a:defRPr>
            </a:lvl4pPr>
            <a:lvl5pPr lvl="4">
              <a:lnSpc>
                <a:spcPct val="100000"/>
              </a:lnSpc>
              <a:spcBef>
                <a:spcPts val="0"/>
              </a:spcBef>
              <a:spcAft>
                <a:spcPts val="0"/>
              </a:spcAft>
              <a:buClr>
                <a:schemeClr val="lt1"/>
              </a:buClr>
              <a:buSzPts val="2400"/>
              <a:buNone/>
              <a:defRPr sz="2400">
                <a:solidFill>
                  <a:schemeClr val="lt1"/>
                </a:solidFill>
              </a:defRPr>
            </a:lvl5pPr>
            <a:lvl6pPr lvl="5">
              <a:lnSpc>
                <a:spcPct val="100000"/>
              </a:lnSpc>
              <a:spcBef>
                <a:spcPts val="0"/>
              </a:spcBef>
              <a:spcAft>
                <a:spcPts val="0"/>
              </a:spcAft>
              <a:buClr>
                <a:schemeClr val="lt1"/>
              </a:buClr>
              <a:buSzPts val="2400"/>
              <a:buNone/>
              <a:defRPr sz="2400">
                <a:solidFill>
                  <a:schemeClr val="lt1"/>
                </a:solidFill>
              </a:defRPr>
            </a:lvl6pPr>
            <a:lvl7pPr lvl="6">
              <a:lnSpc>
                <a:spcPct val="100000"/>
              </a:lnSpc>
              <a:spcBef>
                <a:spcPts val="0"/>
              </a:spcBef>
              <a:spcAft>
                <a:spcPts val="0"/>
              </a:spcAft>
              <a:buClr>
                <a:schemeClr val="lt1"/>
              </a:buClr>
              <a:buSzPts val="2400"/>
              <a:buNone/>
              <a:defRPr sz="2400">
                <a:solidFill>
                  <a:schemeClr val="lt1"/>
                </a:solidFill>
              </a:defRPr>
            </a:lvl7pPr>
            <a:lvl8pPr lvl="7">
              <a:lnSpc>
                <a:spcPct val="100000"/>
              </a:lnSpc>
              <a:spcBef>
                <a:spcPts val="0"/>
              </a:spcBef>
              <a:spcAft>
                <a:spcPts val="0"/>
              </a:spcAft>
              <a:buClr>
                <a:schemeClr val="lt1"/>
              </a:buClr>
              <a:buSzPts val="2400"/>
              <a:buNone/>
              <a:defRPr sz="2400">
                <a:solidFill>
                  <a:schemeClr val="lt1"/>
                </a:solidFill>
              </a:defRPr>
            </a:lvl8pPr>
            <a:lvl9pPr lvl="8">
              <a:lnSpc>
                <a:spcPct val="100000"/>
              </a:lnSpc>
              <a:spcBef>
                <a:spcPts val="0"/>
              </a:spcBef>
              <a:spcAft>
                <a:spcPts val="0"/>
              </a:spcAft>
              <a:buClr>
                <a:schemeClr val="lt1"/>
              </a:buClr>
              <a:buSzPts val="2400"/>
              <a:buNone/>
              <a:defRPr sz="2400">
                <a:solidFill>
                  <a:schemeClr val="lt1"/>
                </a:solidFill>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8" name="Shape 48"/>
        <p:cNvGrpSpPr/>
        <p:nvPr/>
      </p:nvGrpSpPr>
      <p:grpSpPr>
        <a:xfrm>
          <a:off x="0" y="0"/>
          <a:ext cx="0" cy="0"/>
          <a:chOff x="0" y="0"/>
          <a:chExt cx="0" cy="0"/>
        </a:xfrm>
      </p:grpSpPr>
      <p:sp>
        <p:nvSpPr>
          <p:cNvPr id="49" name="Google Shape;49;p11"/>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11"/>
          <p:cNvSpPr txBox="1"/>
          <p:nvPr>
            <p:ph hasCustomPrompt="1" type="title"/>
          </p:nvPr>
        </p:nvSpPr>
        <p:spPr>
          <a:xfrm>
            <a:off x="311700" y="991475"/>
            <a:ext cx="8520600" cy="19179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14000"/>
              <a:buNone/>
              <a:defRPr b="1" sz="14000"/>
            </a:lvl1pPr>
            <a:lvl2pPr lvl="1" algn="ctr">
              <a:spcBef>
                <a:spcPts val="0"/>
              </a:spcBef>
              <a:spcAft>
                <a:spcPts val="0"/>
              </a:spcAft>
              <a:buSzPts val="14000"/>
              <a:buNone/>
              <a:defRPr b="1" sz="14000"/>
            </a:lvl2pPr>
            <a:lvl3pPr lvl="2" algn="ctr">
              <a:spcBef>
                <a:spcPts val="0"/>
              </a:spcBef>
              <a:spcAft>
                <a:spcPts val="0"/>
              </a:spcAft>
              <a:buSzPts val="14000"/>
              <a:buNone/>
              <a:defRPr b="1" sz="14000"/>
            </a:lvl3pPr>
            <a:lvl4pPr lvl="3" algn="ctr">
              <a:spcBef>
                <a:spcPts val="0"/>
              </a:spcBef>
              <a:spcAft>
                <a:spcPts val="0"/>
              </a:spcAft>
              <a:buSzPts val="14000"/>
              <a:buNone/>
              <a:defRPr b="1" sz="14000"/>
            </a:lvl4pPr>
            <a:lvl5pPr lvl="4" algn="ctr">
              <a:spcBef>
                <a:spcPts val="0"/>
              </a:spcBef>
              <a:spcAft>
                <a:spcPts val="0"/>
              </a:spcAft>
              <a:buSzPts val="14000"/>
              <a:buNone/>
              <a:defRPr b="1" sz="14000"/>
            </a:lvl5pPr>
            <a:lvl6pPr lvl="5" algn="ctr">
              <a:spcBef>
                <a:spcPts val="0"/>
              </a:spcBef>
              <a:spcAft>
                <a:spcPts val="0"/>
              </a:spcAft>
              <a:buSzPts val="14000"/>
              <a:buNone/>
              <a:defRPr b="1" sz="14000"/>
            </a:lvl6pPr>
            <a:lvl7pPr lvl="6" algn="ctr">
              <a:spcBef>
                <a:spcPts val="0"/>
              </a:spcBef>
              <a:spcAft>
                <a:spcPts val="0"/>
              </a:spcAft>
              <a:buSzPts val="14000"/>
              <a:buNone/>
              <a:defRPr b="1" sz="14000"/>
            </a:lvl7pPr>
            <a:lvl8pPr lvl="7" algn="ctr">
              <a:spcBef>
                <a:spcPts val="0"/>
              </a:spcBef>
              <a:spcAft>
                <a:spcPts val="0"/>
              </a:spcAft>
              <a:buSzPts val="14000"/>
              <a:buNone/>
              <a:defRPr b="1" sz="14000"/>
            </a:lvl8pPr>
            <a:lvl9pPr lvl="8" algn="ctr">
              <a:spcBef>
                <a:spcPts val="0"/>
              </a:spcBef>
              <a:spcAft>
                <a:spcPts val="0"/>
              </a:spcAft>
              <a:buSzPts val="14000"/>
              <a:buNone/>
              <a:defRPr b="1" sz="14000"/>
            </a:lvl9pPr>
          </a:lstStyle>
          <a:p>
            <a:r>
              <a:t>xx%</a:t>
            </a:r>
          </a:p>
        </p:txBody>
      </p:sp>
      <p:sp>
        <p:nvSpPr>
          <p:cNvPr id="51" name="Google Shape;51;p11"/>
          <p:cNvSpPr txBox="1"/>
          <p:nvPr>
            <p:ph idx="1" type="body"/>
          </p:nvPr>
        </p:nvSpPr>
        <p:spPr>
          <a:xfrm>
            <a:off x="311700" y="3071300"/>
            <a:ext cx="8520600" cy="901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2" name="Google Shape;52;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4" name="Shape 14"/>
        <p:cNvGrpSpPr/>
        <p:nvPr/>
      </p:nvGrpSpPr>
      <p:grpSpPr>
        <a:xfrm>
          <a:off x="0" y="0"/>
          <a:ext cx="0" cy="0"/>
          <a:chOff x="0" y="0"/>
          <a:chExt cx="0" cy="0"/>
        </a:xfrm>
      </p:grpSpPr>
      <p:cxnSp>
        <p:nvCxnSpPr>
          <p:cNvPr id="15" name="Google Shape;15;p3"/>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16" name="Google Shape;16;p3"/>
          <p:cNvSpPr txBox="1"/>
          <p:nvPr>
            <p:ph type="title"/>
          </p:nvPr>
        </p:nvSpPr>
        <p:spPr>
          <a:xfrm>
            <a:off x="510450" y="2057400"/>
            <a:ext cx="8123100" cy="7788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7" name="Google Shape;17;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1" name="Google Shape;21;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2" name="Google Shape;22;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3" name="Shape 23"/>
        <p:cNvGrpSpPr/>
        <p:nvPr/>
      </p:nvGrpSpPr>
      <p:grpSpPr>
        <a:xfrm>
          <a:off x="0" y="0"/>
          <a:ext cx="0" cy="0"/>
          <a:chOff x="0" y="0"/>
          <a:chExt cx="0" cy="0"/>
        </a:xfrm>
      </p:grpSpPr>
      <p:sp>
        <p:nvSpPr>
          <p:cNvPr id="24" name="Google Shape;24;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5" name="Google Shape;25;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6" name="Google Shape;26;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7" name="Google Shape;27;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 name="Shape 28"/>
        <p:cNvGrpSpPr/>
        <p:nvPr/>
      </p:nvGrpSpPr>
      <p:grpSpPr>
        <a:xfrm>
          <a:off x="0" y="0"/>
          <a:ext cx="0" cy="0"/>
          <a:chOff x="0" y="0"/>
          <a:chExt cx="0" cy="0"/>
        </a:xfrm>
      </p:grpSpPr>
      <p:sp>
        <p:nvSpPr>
          <p:cNvPr id="29" name="Google Shape;29;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0" name="Google Shape;30;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1" name="Shape 31"/>
        <p:cNvGrpSpPr/>
        <p:nvPr/>
      </p:nvGrpSpPr>
      <p:grpSpPr>
        <a:xfrm>
          <a:off x="0" y="0"/>
          <a:ext cx="0" cy="0"/>
          <a:chOff x="0" y="0"/>
          <a:chExt cx="0" cy="0"/>
        </a:xfrm>
      </p:grpSpPr>
      <p:sp>
        <p:nvSpPr>
          <p:cNvPr id="32" name="Google Shape;32;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3" name="Google Shape;33;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4" name="Google Shape;34;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5" name="Shape 35"/>
        <p:cNvGrpSpPr/>
        <p:nvPr/>
      </p:nvGrpSpPr>
      <p:grpSpPr>
        <a:xfrm>
          <a:off x="0" y="0"/>
          <a:ext cx="0" cy="0"/>
          <a:chOff x="0" y="0"/>
          <a:chExt cx="0" cy="0"/>
        </a:xfrm>
      </p:grpSpPr>
      <p:sp>
        <p:nvSpPr>
          <p:cNvPr id="36" name="Google Shape;36;p8"/>
          <p:cNvSpPr txBox="1"/>
          <p:nvPr>
            <p:ph type="title"/>
          </p:nvPr>
        </p:nvSpPr>
        <p:spPr>
          <a:xfrm>
            <a:off x="490250" y="526350"/>
            <a:ext cx="57975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7" name="Google Shape;37;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8" name="Shape 38"/>
        <p:cNvGrpSpPr/>
        <p:nvPr/>
      </p:nvGrpSpPr>
      <p:grpSpPr>
        <a:xfrm>
          <a:off x="0" y="0"/>
          <a:ext cx="0" cy="0"/>
          <a:chOff x="0" y="0"/>
          <a:chExt cx="0" cy="0"/>
        </a:xfrm>
      </p:grpSpPr>
      <p:sp>
        <p:nvSpPr>
          <p:cNvPr id="39" name="Google Shape;39;p9"/>
          <p:cNvSpPr/>
          <p:nvPr/>
        </p:nvSpPr>
        <p:spPr>
          <a:xfrm>
            <a:off x="4572000" y="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 name="Google Shape;40;p9"/>
          <p:cNvCxnSpPr/>
          <p:nvPr/>
        </p:nvCxnSpPr>
        <p:spPr>
          <a:xfrm>
            <a:off x="5029675" y="4495500"/>
            <a:ext cx="468300" cy="0"/>
          </a:xfrm>
          <a:prstGeom prst="straightConnector1">
            <a:avLst/>
          </a:prstGeom>
          <a:noFill/>
          <a:ln cap="flat" cmpd="sng" w="19050">
            <a:solidFill>
              <a:schemeClr val="lt2"/>
            </a:solidFill>
            <a:prstDash val="solid"/>
            <a:round/>
            <a:headEnd len="sm" w="sm" type="none"/>
            <a:tailEnd len="sm" w="sm" type="none"/>
          </a:ln>
        </p:spPr>
      </p:cxnSp>
      <p:sp>
        <p:nvSpPr>
          <p:cNvPr id="41" name="Google Shape;41;p9"/>
          <p:cNvSpPr txBox="1"/>
          <p:nvPr>
            <p:ph type="title"/>
          </p:nvPr>
        </p:nvSpPr>
        <p:spPr>
          <a:xfrm>
            <a:off x="265500" y="1205825"/>
            <a:ext cx="4045200" cy="15096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2" name="Google Shape;42;p9"/>
          <p:cNvSpPr txBox="1"/>
          <p:nvPr>
            <p:ph idx="1" type="subTitle"/>
          </p:nvPr>
        </p:nvSpPr>
        <p:spPr>
          <a:xfrm>
            <a:off x="265500" y="27690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3" name="Google Shape;43;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44" name="Google Shape;44;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5" name="Shape 45"/>
        <p:cNvGrpSpPr/>
        <p:nvPr/>
      </p:nvGrpSpPr>
      <p:grpSpPr>
        <a:xfrm>
          <a:off x="0" y="0"/>
          <a:ext cx="0" cy="0"/>
          <a:chOff x="0" y="0"/>
          <a:chExt cx="0" cy="0"/>
        </a:xfrm>
      </p:grpSpPr>
      <p:sp>
        <p:nvSpPr>
          <p:cNvPr id="46" name="Google Shape;46;p10"/>
          <p:cNvSpPr txBox="1"/>
          <p:nvPr>
            <p:ph idx="1" type="body"/>
          </p:nvPr>
        </p:nvSpPr>
        <p:spPr>
          <a:xfrm>
            <a:off x="311700" y="42368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2100"/>
              <a:buNone/>
              <a:defRPr sz="2100"/>
            </a:lvl1pPr>
          </a:lstStyle>
          <a:p/>
        </p:txBody>
      </p:sp>
      <p:sp>
        <p:nvSpPr>
          <p:cNvPr id="47" name="Google Shape;47;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pearmint">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1pPr>
            <a:lvl2pPr lvl="1">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2pPr>
            <a:lvl3pPr lvl="2">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3pPr>
            <a:lvl4pPr lvl="3">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4pPr>
            <a:lvl5pPr lvl="4">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5pPr>
            <a:lvl6pPr lvl="5">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6pPr>
            <a:lvl7pPr lvl="6">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7pPr>
            <a:lvl8pPr lvl="7">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8pPr>
            <a:lvl9pPr lvl="8">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accent3"/>
              </a:buClr>
              <a:buSzPts val="1800"/>
              <a:buFont typeface="Proxima Nova"/>
              <a:buChar char="●"/>
              <a:defRPr sz="1800">
                <a:solidFill>
                  <a:schemeClr val="accent3"/>
                </a:solidFill>
                <a:latin typeface="Proxima Nova"/>
                <a:ea typeface="Proxima Nova"/>
                <a:cs typeface="Proxima Nova"/>
                <a:sym typeface="Proxima Nova"/>
              </a:defRPr>
            </a:lvl1pPr>
            <a:lvl2pPr indent="-317500" lvl="1" marL="9144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2pPr>
            <a:lvl3pPr indent="-317500" lvl="2" marL="13716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3pPr>
            <a:lvl4pPr indent="-317500" lvl="3" marL="18288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4pPr>
            <a:lvl5pPr indent="-317500" lvl="4" marL="22860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5pPr>
            <a:lvl6pPr indent="-317500" lvl="5" marL="27432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6pPr>
            <a:lvl7pPr indent="-317500" lvl="6" marL="32004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7pPr>
            <a:lvl8pPr indent="-317500" lvl="7" marL="36576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8pPr>
            <a:lvl9pPr indent="-317500" lvl="8" marL="41148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1"/>
                </a:solidFill>
                <a:latin typeface="Proxima Nova"/>
                <a:ea typeface="Proxima Nova"/>
                <a:cs typeface="Proxima Nova"/>
                <a:sym typeface="Proxima Nova"/>
              </a:defRPr>
            </a:lvl1pPr>
            <a:lvl2pPr lvl="1" algn="r">
              <a:buNone/>
              <a:defRPr sz="1000">
                <a:solidFill>
                  <a:schemeClr val="dk1"/>
                </a:solidFill>
                <a:latin typeface="Proxima Nova"/>
                <a:ea typeface="Proxima Nova"/>
                <a:cs typeface="Proxima Nova"/>
                <a:sym typeface="Proxima Nova"/>
              </a:defRPr>
            </a:lvl2pPr>
            <a:lvl3pPr lvl="2" algn="r">
              <a:buNone/>
              <a:defRPr sz="1000">
                <a:solidFill>
                  <a:schemeClr val="dk1"/>
                </a:solidFill>
                <a:latin typeface="Proxima Nova"/>
                <a:ea typeface="Proxima Nova"/>
                <a:cs typeface="Proxima Nova"/>
                <a:sym typeface="Proxima Nova"/>
              </a:defRPr>
            </a:lvl3pPr>
            <a:lvl4pPr lvl="3" algn="r">
              <a:buNone/>
              <a:defRPr sz="1000">
                <a:solidFill>
                  <a:schemeClr val="dk1"/>
                </a:solidFill>
                <a:latin typeface="Proxima Nova"/>
                <a:ea typeface="Proxima Nova"/>
                <a:cs typeface="Proxima Nova"/>
                <a:sym typeface="Proxima Nova"/>
              </a:defRPr>
            </a:lvl4pPr>
            <a:lvl5pPr lvl="4" algn="r">
              <a:buNone/>
              <a:defRPr sz="1000">
                <a:solidFill>
                  <a:schemeClr val="dk1"/>
                </a:solidFill>
                <a:latin typeface="Proxima Nova"/>
                <a:ea typeface="Proxima Nova"/>
                <a:cs typeface="Proxima Nova"/>
                <a:sym typeface="Proxima Nova"/>
              </a:defRPr>
            </a:lvl5pPr>
            <a:lvl6pPr lvl="5" algn="r">
              <a:buNone/>
              <a:defRPr sz="1000">
                <a:solidFill>
                  <a:schemeClr val="dk1"/>
                </a:solidFill>
                <a:latin typeface="Proxima Nova"/>
                <a:ea typeface="Proxima Nova"/>
                <a:cs typeface="Proxima Nova"/>
                <a:sym typeface="Proxima Nova"/>
              </a:defRPr>
            </a:lvl6pPr>
            <a:lvl7pPr lvl="6" algn="r">
              <a:buNone/>
              <a:defRPr sz="1000">
                <a:solidFill>
                  <a:schemeClr val="dk1"/>
                </a:solidFill>
                <a:latin typeface="Proxima Nova"/>
                <a:ea typeface="Proxima Nova"/>
                <a:cs typeface="Proxima Nova"/>
                <a:sym typeface="Proxima Nova"/>
              </a:defRPr>
            </a:lvl7pPr>
            <a:lvl8pPr lvl="7" algn="r">
              <a:buNone/>
              <a:defRPr sz="1000">
                <a:solidFill>
                  <a:schemeClr val="dk1"/>
                </a:solidFill>
                <a:latin typeface="Proxima Nova"/>
                <a:ea typeface="Proxima Nova"/>
                <a:cs typeface="Proxima Nova"/>
                <a:sym typeface="Proxima Nova"/>
              </a:defRPr>
            </a:lvl8pPr>
            <a:lvl9pPr lvl="8" algn="r">
              <a:buNone/>
              <a:defRPr sz="1000">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1.png"/><Relationship Id="rId4" Type="http://schemas.openxmlformats.org/officeDocument/2006/relationships/image" Target="../media/image8.png"/><Relationship Id="rId5" Type="http://schemas.openxmlformats.org/officeDocument/2006/relationships/image" Target="../media/image1.png"/><Relationship Id="rId6"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3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3.png"/><Relationship Id="rId4" Type="http://schemas.openxmlformats.org/officeDocument/2006/relationships/image" Target="../media/image3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3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4.png"/><Relationship Id="rId4" Type="http://schemas.openxmlformats.org/officeDocument/2006/relationships/image" Target="../media/image20.png"/><Relationship Id="rId5" Type="http://schemas.openxmlformats.org/officeDocument/2006/relationships/image" Target="../media/image1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5.png"/><Relationship Id="rId4" Type="http://schemas.openxmlformats.org/officeDocument/2006/relationships/image" Target="../media/image3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8.png"/><Relationship Id="rId4" Type="http://schemas.openxmlformats.org/officeDocument/2006/relationships/image" Target="../media/image2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31.png"/><Relationship Id="rId4" Type="http://schemas.openxmlformats.org/officeDocument/2006/relationships/image" Target="../media/image17.png"/><Relationship Id="rId5" Type="http://schemas.openxmlformats.org/officeDocument/2006/relationships/image" Target="../media/image2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12.png"/><Relationship Id="rId4" Type="http://schemas.openxmlformats.org/officeDocument/2006/relationships/image" Target="../media/image1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3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2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2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3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 Id="rId3" Type="http://schemas.openxmlformats.org/officeDocument/2006/relationships/image" Target="../media/image6.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1" Type="http://schemas.openxmlformats.org/officeDocument/2006/relationships/hyperlink" Target="https://hsr.ca.gov/about/high-speed-rail-business-plans/2014-business-plan/" TargetMode="External"/><Relationship Id="rId10" Type="http://schemas.openxmlformats.org/officeDocument/2006/relationships/hyperlink" Target="https://hsr.ca.gov/wp-content/uploads/docs/about/business_plans/BPlan_2012_rpt.pdf" TargetMode="External"/><Relationship Id="rId13" Type="http://schemas.openxmlformats.org/officeDocument/2006/relationships/hyperlink" Target="https://hsr.ca.gov/wp-content/uploads/2022/05/2022-Business-Plan-FINAL-A11Y.pdf" TargetMode="External"/><Relationship Id="rId12" Type="http://schemas.openxmlformats.org/officeDocument/2006/relationships/hyperlink" Target="https://hsr.ca.gov/wp-content/uploads/2021/04/2020_Business_Plan.pdf" TargetMode="External"/><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hyperlink" Target="https://hsr.ca.gov/about/" TargetMode="External"/><Relationship Id="rId4" Type="http://schemas.openxmlformats.org/officeDocument/2006/relationships/hyperlink" Target="https://hsr.ca.gov/about/high-speed-rail-business-plans/2022-business-plan/" TargetMode="External"/><Relationship Id="rId9" Type="http://schemas.openxmlformats.org/officeDocument/2006/relationships/hyperlink" Target="https://hsr.ca.gov/wp-content/uploads/docs/about/business_plans/BPlan_2008_FullRpt.pdf" TargetMode="External"/><Relationship Id="rId5" Type="http://schemas.openxmlformats.org/officeDocument/2006/relationships/hyperlink" Target="https://hsr.ca.gov/wp-content/uploads/2022/05/2022-Business-Plan-FINAL-A11Y.pdf" TargetMode="External"/><Relationship Id="rId6" Type="http://schemas.openxmlformats.org/officeDocument/2006/relationships/hyperlink" Target="https://www.hsr.ca.gov/wp-content/uploads/docs/programs/eir_memos/TM%201600.01%20VVMP%20R0%20130617%20no%20sigs.pdf" TargetMode="External"/><Relationship Id="rId7" Type="http://schemas.openxmlformats.org/officeDocument/2006/relationships/hyperlink" Target="https://en.wikipedia.org/wiki/California_High-Speed_Rail" TargetMode="External"/><Relationship Id="rId8" Type="http://schemas.openxmlformats.org/officeDocument/2006/relationships/hyperlink" Target="https://hsr.ca.gov/about/project-update-reports/2023-project-update-report/"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 Id="rId3"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3.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3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58" name="Shape 58"/>
        <p:cNvGrpSpPr/>
        <p:nvPr/>
      </p:nvGrpSpPr>
      <p:grpSpPr>
        <a:xfrm>
          <a:off x="0" y="0"/>
          <a:ext cx="0" cy="0"/>
          <a:chOff x="0" y="0"/>
          <a:chExt cx="0" cy="0"/>
        </a:xfrm>
      </p:grpSpPr>
      <p:sp>
        <p:nvSpPr>
          <p:cNvPr id="59" name="Google Shape;59;p13"/>
          <p:cNvSpPr txBox="1"/>
          <p:nvPr>
            <p:ph type="ctrTitle"/>
          </p:nvPr>
        </p:nvSpPr>
        <p:spPr>
          <a:xfrm>
            <a:off x="510450" y="1257300"/>
            <a:ext cx="8123100" cy="1588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Project Monitoring &amp; Control</a:t>
            </a:r>
            <a:endParaRPr/>
          </a:p>
        </p:txBody>
      </p:sp>
      <p:sp>
        <p:nvSpPr>
          <p:cNvPr id="60" name="Google Shape;60;p13"/>
          <p:cNvSpPr txBox="1"/>
          <p:nvPr>
            <p:ph idx="1" type="subTitle"/>
          </p:nvPr>
        </p:nvSpPr>
        <p:spPr>
          <a:xfrm>
            <a:off x="510450" y="3182313"/>
            <a:ext cx="8123100" cy="630000"/>
          </a:xfrm>
          <a:prstGeom prst="rect">
            <a:avLst/>
          </a:prstGeom>
        </p:spPr>
        <p:txBody>
          <a:bodyPr anchorCtr="0" anchor="t" bIns="91425" lIns="91425" spcFirstLastPara="1" rIns="91425" wrap="square" tIns="91425">
            <a:normAutofit fontScale="70000" lnSpcReduction="20000"/>
          </a:bodyPr>
          <a:lstStyle/>
          <a:p>
            <a:pPr indent="0" lvl="0" marL="0" rtl="0" algn="l">
              <a:spcBef>
                <a:spcPts val="0"/>
              </a:spcBef>
              <a:spcAft>
                <a:spcPts val="0"/>
              </a:spcAft>
              <a:buNone/>
            </a:pPr>
            <a:r>
              <a:rPr lang="en"/>
              <a:t>Adam Graham, Ching Yueh Huang, Dhanush Shetty, Luzhi Hu, Nandini Kodipunzula, Yih-Shin Huang</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22"/>
          <p:cNvSpPr txBox="1"/>
          <p:nvPr>
            <p:ph idx="1" type="body"/>
          </p:nvPr>
        </p:nvSpPr>
        <p:spPr>
          <a:xfrm>
            <a:off x="311700" y="1330475"/>
            <a:ext cx="8708400" cy="3536700"/>
          </a:xfrm>
          <a:prstGeom prst="rect">
            <a:avLst/>
          </a:prstGeom>
        </p:spPr>
        <p:txBody>
          <a:bodyPr anchorCtr="0" anchor="t" bIns="91425" lIns="91425" spcFirstLastPara="1" rIns="91425" wrap="square" tIns="91425">
            <a:noAutofit/>
          </a:bodyPr>
          <a:lstStyle/>
          <a:p>
            <a:pPr indent="0" lvl="0" marL="0" rtl="0" algn="ctr">
              <a:lnSpc>
                <a:spcPct val="90000"/>
              </a:lnSpc>
              <a:spcBef>
                <a:spcPts val="0"/>
              </a:spcBef>
              <a:spcAft>
                <a:spcPts val="0"/>
              </a:spcAft>
              <a:buSzPts val="523"/>
              <a:buNone/>
            </a:pPr>
            <a:r>
              <a:rPr b="1" lang="en" sz="765">
                <a:solidFill>
                  <a:schemeClr val="lt1"/>
                </a:solidFill>
                <a:latin typeface="Arial"/>
                <a:ea typeface="Arial"/>
                <a:cs typeface="Arial"/>
                <a:sym typeface="Arial"/>
              </a:rPr>
              <a:t>CP4</a:t>
            </a:r>
            <a:endParaRPr sz="955"/>
          </a:p>
          <a:p>
            <a:pPr indent="0" lvl="0" marL="0" rtl="0" algn="l">
              <a:lnSpc>
                <a:spcPct val="105000"/>
              </a:lnSpc>
              <a:spcBef>
                <a:spcPts val="0"/>
              </a:spcBef>
              <a:spcAft>
                <a:spcPts val="0"/>
              </a:spcAft>
              <a:buSzPts val="523"/>
              <a:buNone/>
            </a:pPr>
            <a:r>
              <a:rPr b="1" lang="en" sz="1500"/>
              <a:t>Length:</a:t>
            </a:r>
            <a:r>
              <a:rPr lang="en" sz="1500"/>
              <a:t> 65 miles (105 km)</a:t>
            </a:r>
            <a:endParaRPr sz="1500"/>
          </a:p>
          <a:p>
            <a:pPr indent="0" lvl="0" marL="0" rtl="0" algn="l">
              <a:lnSpc>
                <a:spcPct val="105000"/>
              </a:lnSpc>
              <a:spcBef>
                <a:spcPts val="1200"/>
              </a:spcBef>
              <a:spcAft>
                <a:spcPts val="0"/>
              </a:spcAft>
              <a:buSzPts val="523"/>
              <a:buNone/>
            </a:pPr>
            <a:r>
              <a:rPr b="1" lang="en" sz="1500"/>
              <a:t>Location:</a:t>
            </a:r>
            <a:r>
              <a:rPr lang="en" sz="1500"/>
              <a:t> East American Avenue south of Fresno to</a:t>
            </a:r>
            <a:endParaRPr sz="1500"/>
          </a:p>
          <a:p>
            <a:pPr indent="0" lvl="0" marL="0" rtl="0" algn="l">
              <a:lnSpc>
                <a:spcPct val="105000"/>
              </a:lnSpc>
              <a:spcBef>
                <a:spcPts val="1200"/>
              </a:spcBef>
              <a:spcAft>
                <a:spcPts val="0"/>
              </a:spcAft>
              <a:buSzPts val="523"/>
              <a:buNone/>
            </a:pPr>
            <a:r>
              <a:rPr lang="en" sz="1500"/>
              <a:t> 1 mile (1.6 km) north of the Tulare/Kern County border</a:t>
            </a:r>
            <a:endParaRPr sz="1500"/>
          </a:p>
          <a:p>
            <a:pPr indent="0" lvl="0" marL="0" rtl="0" algn="l">
              <a:lnSpc>
                <a:spcPct val="105000"/>
              </a:lnSpc>
              <a:spcBef>
                <a:spcPts val="1200"/>
              </a:spcBef>
              <a:spcAft>
                <a:spcPts val="0"/>
              </a:spcAft>
              <a:buSzPts val="523"/>
              <a:buNone/>
            </a:pPr>
            <a:r>
              <a:rPr b="1" lang="en" sz="1500"/>
              <a:t>Components: </a:t>
            </a:r>
            <a:r>
              <a:rPr lang="en" sz="1500"/>
              <a:t>36 grade separations, viaducts, </a:t>
            </a:r>
            <a:endParaRPr sz="1500"/>
          </a:p>
          <a:p>
            <a:pPr indent="0" lvl="0" marL="0" rtl="0" algn="l">
              <a:lnSpc>
                <a:spcPct val="105000"/>
              </a:lnSpc>
              <a:spcBef>
                <a:spcPts val="1200"/>
              </a:spcBef>
              <a:spcAft>
                <a:spcPts val="0"/>
              </a:spcAft>
              <a:buSzPts val="523"/>
              <a:buNone/>
            </a:pPr>
            <a:r>
              <a:rPr lang="en" sz="1500"/>
              <a:t>underpasses, and overpasses</a:t>
            </a:r>
            <a:endParaRPr sz="1500"/>
          </a:p>
          <a:p>
            <a:pPr indent="0" lvl="0" marL="0" rtl="0" algn="l">
              <a:lnSpc>
                <a:spcPct val="105000"/>
              </a:lnSpc>
              <a:spcBef>
                <a:spcPts val="1200"/>
              </a:spcBef>
              <a:spcAft>
                <a:spcPts val="0"/>
              </a:spcAft>
              <a:buSzPts val="523"/>
              <a:buNone/>
            </a:pPr>
            <a:r>
              <a:rPr b="1" lang="en" sz="1500">
                <a:solidFill>
                  <a:schemeClr val="lt2"/>
                </a:solidFill>
              </a:rPr>
              <a:t>Risks: </a:t>
            </a:r>
            <a:r>
              <a:rPr lang="en" sz="1500">
                <a:solidFill>
                  <a:schemeClr val="lt2"/>
                </a:solidFill>
              </a:rPr>
              <a:t>land rights, permits for road closures</a:t>
            </a:r>
            <a:endParaRPr sz="1500">
              <a:solidFill>
                <a:schemeClr val="lt2"/>
              </a:solidFill>
            </a:endParaRPr>
          </a:p>
          <a:p>
            <a:pPr indent="0" lvl="0" marL="0" rtl="0" algn="l">
              <a:lnSpc>
                <a:spcPct val="105000"/>
              </a:lnSpc>
              <a:spcBef>
                <a:spcPts val="1200"/>
              </a:spcBef>
              <a:spcAft>
                <a:spcPts val="0"/>
              </a:spcAft>
              <a:buSzPts val="523"/>
              <a:buNone/>
            </a:pPr>
            <a:r>
              <a:rPr b="1" lang="en" sz="1500">
                <a:solidFill>
                  <a:srgbClr val="1155CC"/>
                </a:solidFill>
              </a:rPr>
              <a:t>Design-build contract signed: </a:t>
            </a:r>
            <a:r>
              <a:rPr lang="en" sz="1500">
                <a:solidFill>
                  <a:srgbClr val="1155CC"/>
                </a:solidFill>
              </a:rPr>
              <a:t>June 10, 2015</a:t>
            </a:r>
            <a:endParaRPr sz="1500">
              <a:solidFill>
                <a:srgbClr val="1155CC"/>
              </a:solidFill>
            </a:endParaRPr>
          </a:p>
          <a:p>
            <a:pPr indent="0" lvl="0" marL="0" rtl="0" algn="l">
              <a:lnSpc>
                <a:spcPct val="105000"/>
              </a:lnSpc>
              <a:spcBef>
                <a:spcPts val="1200"/>
              </a:spcBef>
              <a:spcAft>
                <a:spcPts val="1200"/>
              </a:spcAft>
              <a:buSzPts val="523"/>
              <a:buNone/>
            </a:pPr>
            <a:r>
              <a:rPr b="1" lang="en" sz="1500">
                <a:solidFill>
                  <a:srgbClr val="1155CC"/>
                </a:solidFill>
              </a:rPr>
              <a:t>Forecasted completion:</a:t>
            </a:r>
            <a:r>
              <a:rPr lang="en" sz="1500">
                <a:solidFill>
                  <a:srgbClr val="1155CC"/>
                </a:solidFill>
              </a:rPr>
              <a:t> 2026</a:t>
            </a:r>
            <a:endParaRPr sz="1500">
              <a:solidFill>
                <a:srgbClr val="1155CC"/>
              </a:solidFill>
            </a:endParaRPr>
          </a:p>
        </p:txBody>
      </p:sp>
      <p:sp>
        <p:nvSpPr>
          <p:cNvPr id="131" name="Google Shape;131;p22"/>
          <p:cNvSpPr txBox="1"/>
          <p:nvPr>
            <p:ph type="title"/>
          </p:nvPr>
        </p:nvSpPr>
        <p:spPr>
          <a:xfrm>
            <a:off x="173400" y="241625"/>
            <a:ext cx="86589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Overview of Project Schedule Control</a:t>
            </a:r>
            <a:endParaRPr/>
          </a:p>
          <a:p>
            <a:pPr indent="0" lvl="0" marL="0" rtl="0" algn="l">
              <a:spcBef>
                <a:spcPts val="0"/>
              </a:spcBef>
              <a:spcAft>
                <a:spcPts val="0"/>
              </a:spcAft>
              <a:buNone/>
            </a:pPr>
            <a:r>
              <a:rPr i="1" lang="en" sz="1911"/>
              <a:t>Status of the construction packages and Heavy Maintenance Facility for CAHSR project</a:t>
            </a:r>
            <a:endParaRPr i="1" sz="1911"/>
          </a:p>
          <a:p>
            <a:pPr indent="0" lvl="0" marL="0" rtl="0" algn="l">
              <a:spcBef>
                <a:spcPts val="0"/>
              </a:spcBef>
              <a:spcAft>
                <a:spcPts val="0"/>
              </a:spcAft>
              <a:buNone/>
            </a:pPr>
            <a:r>
              <a:t/>
            </a:r>
            <a:endParaRPr i="1"/>
          </a:p>
        </p:txBody>
      </p:sp>
      <p:sp>
        <p:nvSpPr>
          <p:cNvPr id="132" name="Google Shape;132;p22"/>
          <p:cNvSpPr/>
          <p:nvPr/>
        </p:nvSpPr>
        <p:spPr>
          <a:xfrm>
            <a:off x="406775" y="1025450"/>
            <a:ext cx="2612700" cy="347400"/>
          </a:xfrm>
          <a:prstGeom prst="rect">
            <a:avLst/>
          </a:prstGeom>
          <a:solidFill>
            <a:schemeClr val="lt2"/>
          </a:solidFill>
          <a:ln cap="flat" cmpd="sng" w="38100">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rPr>
              <a:t>Construction Package </a:t>
            </a:r>
            <a:r>
              <a:rPr b="1" lang="en">
                <a:solidFill>
                  <a:schemeClr val="lt1"/>
                </a:solidFill>
              </a:rPr>
              <a:t>2-3</a:t>
            </a:r>
            <a:endParaRPr b="1">
              <a:solidFill>
                <a:schemeClr val="lt1"/>
              </a:solidFill>
            </a:endParaRPr>
          </a:p>
        </p:txBody>
      </p:sp>
      <p:pic>
        <p:nvPicPr>
          <p:cNvPr id="133" name="Google Shape;133;p22"/>
          <p:cNvPicPr preferRelativeResize="0"/>
          <p:nvPr/>
        </p:nvPicPr>
        <p:blipFill>
          <a:blip r:embed="rId3">
            <a:alphaModFix/>
          </a:blip>
          <a:stretch>
            <a:fillRect/>
          </a:stretch>
        </p:blipFill>
        <p:spPr>
          <a:xfrm>
            <a:off x="4969575" y="982650"/>
            <a:ext cx="2307029" cy="4118050"/>
          </a:xfrm>
          <a:prstGeom prst="rect">
            <a:avLst/>
          </a:prstGeom>
          <a:noFill/>
          <a:ln>
            <a:noFill/>
          </a:ln>
        </p:spPr>
      </p:pic>
      <p:pic>
        <p:nvPicPr>
          <p:cNvPr id="134" name="Google Shape;134;p22"/>
          <p:cNvPicPr preferRelativeResize="0"/>
          <p:nvPr/>
        </p:nvPicPr>
        <p:blipFill rotWithShape="1">
          <a:blip r:embed="rId4">
            <a:alphaModFix/>
          </a:blip>
          <a:srcRect b="0" l="0" r="73808" t="0"/>
          <a:stretch/>
        </p:blipFill>
        <p:spPr>
          <a:xfrm>
            <a:off x="7505200" y="1709750"/>
            <a:ext cx="1581649" cy="428625"/>
          </a:xfrm>
          <a:prstGeom prst="rect">
            <a:avLst/>
          </a:prstGeom>
          <a:noFill/>
          <a:ln>
            <a:noFill/>
          </a:ln>
        </p:spPr>
      </p:pic>
      <p:pic>
        <p:nvPicPr>
          <p:cNvPr id="135" name="Google Shape;135;p22"/>
          <p:cNvPicPr preferRelativeResize="0"/>
          <p:nvPr/>
        </p:nvPicPr>
        <p:blipFill>
          <a:blip r:embed="rId5">
            <a:alphaModFix/>
          </a:blip>
          <a:stretch>
            <a:fillRect/>
          </a:stretch>
        </p:blipFill>
        <p:spPr>
          <a:xfrm>
            <a:off x="7343275" y="2285600"/>
            <a:ext cx="1895438" cy="428625"/>
          </a:xfrm>
          <a:prstGeom prst="rect">
            <a:avLst/>
          </a:prstGeom>
          <a:noFill/>
          <a:ln>
            <a:noFill/>
          </a:ln>
        </p:spPr>
      </p:pic>
      <p:pic>
        <p:nvPicPr>
          <p:cNvPr id="136" name="Google Shape;136;p22"/>
          <p:cNvPicPr preferRelativeResize="0"/>
          <p:nvPr/>
        </p:nvPicPr>
        <p:blipFill>
          <a:blip r:embed="rId6">
            <a:alphaModFix/>
          </a:blip>
          <a:stretch>
            <a:fillRect/>
          </a:stretch>
        </p:blipFill>
        <p:spPr>
          <a:xfrm>
            <a:off x="7276600" y="2861450"/>
            <a:ext cx="1867400" cy="4286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23"/>
          <p:cNvSpPr txBox="1"/>
          <p:nvPr>
            <p:ph idx="1" type="body"/>
          </p:nvPr>
        </p:nvSpPr>
        <p:spPr>
          <a:xfrm>
            <a:off x="311700" y="1457600"/>
            <a:ext cx="8520600" cy="32892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SzPts val="852"/>
              <a:buNone/>
            </a:pPr>
            <a:r>
              <a:rPr b="1" lang="en" sz="1595"/>
              <a:t>Length:</a:t>
            </a:r>
            <a:r>
              <a:rPr lang="en" sz="1595"/>
              <a:t> 32 miles (51 km)</a:t>
            </a:r>
            <a:endParaRPr sz="1595"/>
          </a:p>
          <a:p>
            <a:pPr indent="0" lvl="0" marL="0" rtl="0" algn="l">
              <a:lnSpc>
                <a:spcPct val="95000"/>
              </a:lnSpc>
              <a:spcBef>
                <a:spcPts val="1200"/>
              </a:spcBef>
              <a:spcAft>
                <a:spcPts val="0"/>
              </a:spcAft>
              <a:buSzPts val="852"/>
              <a:buNone/>
            </a:pPr>
            <a:r>
              <a:rPr b="1" lang="en" sz="1595"/>
              <a:t>Location:</a:t>
            </a:r>
            <a:r>
              <a:rPr lang="en" sz="1595"/>
              <a:t> Avenue 17 north of Madera to </a:t>
            </a:r>
            <a:endParaRPr sz="1595"/>
          </a:p>
          <a:p>
            <a:pPr indent="0" lvl="0" marL="0" rtl="0" algn="l">
              <a:lnSpc>
                <a:spcPct val="95000"/>
              </a:lnSpc>
              <a:spcBef>
                <a:spcPts val="1200"/>
              </a:spcBef>
              <a:spcAft>
                <a:spcPts val="0"/>
              </a:spcAft>
              <a:buSzPts val="852"/>
              <a:buNone/>
            </a:pPr>
            <a:r>
              <a:rPr lang="en" sz="1595"/>
              <a:t>East American Avenue south of Fresno</a:t>
            </a:r>
            <a:endParaRPr sz="1595"/>
          </a:p>
          <a:p>
            <a:pPr indent="0" lvl="0" marL="0" rtl="0" algn="l">
              <a:lnSpc>
                <a:spcPct val="95000"/>
              </a:lnSpc>
              <a:spcBef>
                <a:spcPts val="1200"/>
              </a:spcBef>
              <a:spcAft>
                <a:spcPts val="0"/>
              </a:spcAft>
              <a:buSzPts val="852"/>
              <a:buNone/>
            </a:pPr>
            <a:r>
              <a:rPr b="1" lang="en" sz="1595"/>
              <a:t>Components: </a:t>
            </a:r>
            <a:r>
              <a:rPr lang="en" sz="1595"/>
              <a:t>12 grade separations, two viaducts,</a:t>
            </a:r>
            <a:endParaRPr sz="1595"/>
          </a:p>
          <a:p>
            <a:pPr indent="0" lvl="0" marL="0" rtl="0" algn="l">
              <a:lnSpc>
                <a:spcPct val="95000"/>
              </a:lnSpc>
              <a:spcBef>
                <a:spcPts val="1200"/>
              </a:spcBef>
              <a:spcAft>
                <a:spcPts val="0"/>
              </a:spcAft>
              <a:buSzPts val="852"/>
              <a:buNone/>
            </a:pPr>
            <a:r>
              <a:rPr lang="en" sz="1595"/>
              <a:t>one tunnel, a major river crossing over the</a:t>
            </a:r>
            <a:endParaRPr sz="1595"/>
          </a:p>
          <a:p>
            <a:pPr indent="0" lvl="0" marL="0" rtl="0" algn="l">
              <a:lnSpc>
                <a:spcPct val="95000"/>
              </a:lnSpc>
              <a:spcBef>
                <a:spcPts val="1200"/>
              </a:spcBef>
              <a:spcAft>
                <a:spcPts val="0"/>
              </a:spcAft>
              <a:buSzPts val="852"/>
              <a:buNone/>
            </a:pPr>
            <a:r>
              <a:rPr lang="en" sz="1595"/>
              <a:t>San Joaquin River, and realignment of State Route 99</a:t>
            </a:r>
            <a:endParaRPr sz="1595"/>
          </a:p>
          <a:p>
            <a:pPr indent="0" lvl="0" marL="0" rtl="0" algn="l">
              <a:lnSpc>
                <a:spcPct val="105000"/>
              </a:lnSpc>
              <a:spcBef>
                <a:spcPts val="1200"/>
              </a:spcBef>
              <a:spcAft>
                <a:spcPts val="0"/>
              </a:spcAft>
              <a:buClr>
                <a:srgbClr val="000000"/>
              </a:buClr>
              <a:buSzPts val="523"/>
              <a:buFont typeface="Arial"/>
              <a:buNone/>
            </a:pPr>
            <a:r>
              <a:rPr b="1" lang="en" sz="1500">
                <a:solidFill>
                  <a:schemeClr val="lt2"/>
                </a:solidFill>
              </a:rPr>
              <a:t>Risks: </a:t>
            </a:r>
            <a:r>
              <a:rPr lang="en" sz="1500">
                <a:solidFill>
                  <a:schemeClr val="lt2"/>
                </a:solidFill>
              </a:rPr>
              <a:t>approvals on receiving permits for road closures</a:t>
            </a:r>
            <a:endParaRPr sz="1595">
              <a:solidFill>
                <a:schemeClr val="lt2"/>
              </a:solidFill>
            </a:endParaRPr>
          </a:p>
          <a:p>
            <a:pPr indent="0" lvl="0" marL="0" rtl="0" algn="l">
              <a:lnSpc>
                <a:spcPct val="95000"/>
              </a:lnSpc>
              <a:spcBef>
                <a:spcPts val="1200"/>
              </a:spcBef>
              <a:spcAft>
                <a:spcPts val="0"/>
              </a:spcAft>
              <a:buSzPts val="852"/>
              <a:buNone/>
            </a:pPr>
            <a:r>
              <a:rPr b="1" lang="en" sz="1595">
                <a:solidFill>
                  <a:srgbClr val="1155CC"/>
                </a:solidFill>
              </a:rPr>
              <a:t>Design-build contract signed:</a:t>
            </a:r>
            <a:r>
              <a:rPr lang="en" sz="1595">
                <a:solidFill>
                  <a:srgbClr val="1155CC"/>
                </a:solidFill>
              </a:rPr>
              <a:t> August 16, 2013</a:t>
            </a:r>
            <a:endParaRPr sz="1595">
              <a:solidFill>
                <a:srgbClr val="1155CC"/>
              </a:solidFill>
            </a:endParaRPr>
          </a:p>
          <a:p>
            <a:pPr indent="0" lvl="0" marL="0" rtl="0" algn="l">
              <a:lnSpc>
                <a:spcPct val="95000"/>
              </a:lnSpc>
              <a:spcBef>
                <a:spcPts val="1200"/>
              </a:spcBef>
              <a:spcAft>
                <a:spcPts val="1200"/>
              </a:spcAft>
              <a:buSzPts val="852"/>
              <a:buNone/>
            </a:pPr>
            <a:r>
              <a:rPr b="1" lang="en" sz="1595">
                <a:solidFill>
                  <a:srgbClr val="1155CC"/>
                </a:solidFill>
              </a:rPr>
              <a:t>Forecasted completion:</a:t>
            </a:r>
            <a:r>
              <a:rPr lang="en" sz="1595">
                <a:solidFill>
                  <a:srgbClr val="1155CC"/>
                </a:solidFill>
              </a:rPr>
              <a:t> 2026</a:t>
            </a:r>
            <a:endParaRPr sz="1595">
              <a:solidFill>
                <a:srgbClr val="1155CC"/>
              </a:solidFill>
            </a:endParaRPr>
          </a:p>
        </p:txBody>
      </p:sp>
      <p:sp>
        <p:nvSpPr>
          <p:cNvPr id="142" name="Google Shape;142;p23"/>
          <p:cNvSpPr txBox="1"/>
          <p:nvPr>
            <p:ph type="title"/>
          </p:nvPr>
        </p:nvSpPr>
        <p:spPr>
          <a:xfrm>
            <a:off x="173400" y="241625"/>
            <a:ext cx="86589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Overview of Project Schedule Control</a:t>
            </a:r>
            <a:endParaRPr/>
          </a:p>
          <a:p>
            <a:pPr indent="0" lvl="0" marL="0" rtl="0" algn="l">
              <a:spcBef>
                <a:spcPts val="0"/>
              </a:spcBef>
              <a:spcAft>
                <a:spcPts val="0"/>
              </a:spcAft>
              <a:buNone/>
            </a:pPr>
            <a:r>
              <a:rPr i="1" lang="en" sz="1911"/>
              <a:t>Status of the construction packages and Heavy Maintenance Facility for CAHSR project</a:t>
            </a:r>
            <a:endParaRPr i="1" sz="1911"/>
          </a:p>
          <a:p>
            <a:pPr indent="0" lvl="0" marL="0" rtl="0" algn="l">
              <a:spcBef>
                <a:spcPts val="0"/>
              </a:spcBef>
              <a:spcAft>
                <a:spcPts val="0"/>
              </a:spcAft>
              <a:buNone/>
            </a:pPr>
            <a:r>
              <a:t/>
            </a:r>
            <a:endParaRPr i="1"/>
          </a:p>
        </p:txBody>
      </p:sp>
      <p:sp>
        <p:nvSpPr>
          <p:cNvPr id="143" name="Google Shape;143;p23"/>
          <p:cNvSpPr/>
          <p:nvPr/>
        </p:nvSpPr>
        <p:spPr>
          <a:xfrm>
            <a:off x="406775" y="1025450"/>
            <a:ext cx="2508000" cy="347400"/>
          </a:xfrm>
          <a:prstGeom prst="rect">
            <a:avLst/>
          </a:prstGeom>
          <a:solidFill>
            <a:schemeClr val="lt2"/>
          </a:solidFill>
          <a:ln cap="flat" cmpd="sng" w="38100">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rPr>
              <a:t>Construction Package </a:t>
            </a:r>
            <a:r>
              <a:rPr b="1" lang="en">
                <a:solidFill>
                  <a:schemeClr val="lt1"/>
                </a:solidFill>
              </a:rPr>
              <a:t>1</a:t>
            </a:r>
            <a:endParaRPr b="1">
              <a:solidFill>
                <a:schemeClr val="lt1"/>
              </a:solidFill>
            </a:endParaRPr>
          </a:p>
        </p:txBody>
      </p:sp>
      <p:pic>
        <p:nvPicPr>
          <p:cNvPr id="144" name="Google Shape;144;p23"/>
          <p:cNvPicPr preferRelativeResize="0"/>
          <p:nvPr/>
        </p:nvPicPr>
        <p:blipFill rotWithShape="1">
          <a:blip r:embed="rId3">
            <a:alphaModFix/>
          </a:blip>
          <a:srcRect b="0" l="0" r="0" t="2591"/>
          <a:stretch/>
        </p:blipFill>
        <p:spPr>
          <a:xfrm>
            <a:off x="5639800" y="1083375"/>
            <a:ext cx="2850550" cy="37976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24"/>
          <p:cNvSpPr txBox="1"/>
          <p:nvPr>
            <p:ph type="title"/>
          </p:nvPr>
        </p:nvSpPr>
        <p:spPr>
          <a:xfrm>
            <a:off x="311700" y="3688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Schedule Control</a:t>
            </a:r>
            <a:endParaRPr/>
          </a:p>
          <a:p>
            <a:pPr indent="0" lvl="0" marL="0" rtl="0" algn="l">
              <a:spcBef>
                <a:spcPts val="0"/>
              </a:spcBef>
              <a:spcAft>
                <a:spcPts val="0"/>
              </a:spcAft>
              <a:buNone/>
            </a:pPr>
            <a:r>
              <a:rPr i="1" lang="en" sz="1688"/>
              <a:t>The overall roadmap of Merced To Bakersfield station </a:t>
            </a:r>
            <a:endParaRPr i="1" sz="1688"/>
          </a:p>
          <a:p>
            <a:pPr indent="0" lvl="0" marL="0" rtl="0" algn="l">
              <a:spcBef>
                <a:spcPts val="0"/>
              </a:spcBef>
              <a:spcAft>
                <a:spcPts val="0"/>
              </a:spcAft>
              <a:buNone/>
            </a:pPr>
            <a:r>
              <a:t/>
            </a:r>
            <a:endParaRPr sz="2466"/>
          </a:p>
          <a:p>
            <a:pPr indent="0" lvl="0" marL="0" rtl="0" algn="l">
              <a:spcBef>
                <a:spcPts val="0"/>
              </a:spcBef>
              <a:spcAft>
                <a:spcPts val="0"/>
              </a:spcAft>
              <a:buNone/>
            </a:pPr>
            <a:r>
              <a:t/>
            </a:r>
            <a:endParaRPr/>
          </a:p>
        </p:txBody>
      </p:sp>
      <p:sp>
        <p:nvSpPr>
          <p:cNvPr id="150" name="Google Shape;150;p2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51" name="Google Shape;151;p24"/>
          <p:cNvPicPr preferRelativeResize="0"/>
          <p:nvPr/>
        </p:nvPicPr>
        <p:blipFill>
          <a:blip r:embed="rId3">
            <a:alphaModFix/>
          </a:blip>
          <a:stretch>
            <a:fillRect/>
          </a:stretch>
        </p:blipFill>
        <p:spPr>
          <a:xfrm>
            <a:off x="157175" y="1184900"/>
            <a:ext cx="8701501" cy="34792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pic>
        <p:nvPicPr>
          <p:cNvPr id="156" name="Google Shape;156;p25"/>
          <p:cNvPicPr preferRelativeResize="0"/>
          <p:nvPr/>
        </p:nvPicPr>
        <p:blipFill rotWithShape="1">
          <a:blip r:embed="rId3">
            <a:alphaModFix/>
          </a:blip>
          <a:srcRect b="9276" l="0" r="52691" t="67646"/>
          <a:stretch/>
        </p:blipFill>
        <p:spPr>
          <a:xfrm>
            <a:off x="5394350" y="2836475"/>
            <a:ext cx="2213635" cy="1200750"/>
          </a:xfrm>
          <a:prstGeom prst="rect">
            <a:avLst/>
          </a:prstGeom>
          <a:noFill/>
          <a:ln>
            <a:noFill/>
          </a:ln>
        </p:spPr>
      </p:pic>
      <p:sp>
        <p:nvSpPr>
          <p:cNvPr id="157" name="Google Shape;157;p2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320"/>
              <a:t>Phasing Approach- Critical path for 2030 passenger service goal</a:t>
            </a:r>
            <a:endParaRPr sz="2320"/>
          </a:p>
        </p:txBody>
      </p:sp>
      <p:pic>
        <p:nvPicPr>
          <p:cNvPr id="158" name="Google Shape;158;p25"/>
          <p:cNvPicPr preferRelativeResize="0"/>
          <p:nvPr/>
        </p:nvPicPr>
        <p:blipFill rotWithShape="1">
          <a:blip r:embed="rId3">
            <a:alphaModFix/>
          </a:blip>
          <a:srcRect b="33576" l="0" r="2771" t="0"/>
          <a:stretch/>
        </p:blipFill>
        <p:spPr>
          <a:xfrm>
            <a:off x="189750" y="1247725"/>
            <a:ext cx="4898775" cy="3416401"/>
          </a:xfrm>
          <a:prstGeom prst="rect">
            <a:avLst/>
          </a:prstGeom>
          <a:noFill/>
          <a:ln>
            <a:noFill/>
          </a:ln>
        </p:spPr>
      </p:pic>
      <p:pic>
        <p:nvPicPr>
          <p:cNvPr id="159" name="Google Shape;159;p25"/>
          <p:cNvPicPr preferRelativeResize="0"/>
          <p:nvPr/>
        </p:nvPicPr>
        <p:blipFill rotWithShape="1">
          <a:blip r:embed="rId3">
            <a:alphaModFix/>
          </a:blip>
          <a:srcRect b="8691" l="47243" r="0" t="69389"/>
          <a:stretch/>
        </p:blipFill>
        <p:spPr>
          <a:xfrm>
            <a:off x="5491951" y="3884496"/>
            <a:ext cx="2482299" cy="1146879"/>
          </a:xfrm>
          <a:prstGeom prst="rect">
            <a:avLst/>
          </a:prstGeom>
          <a:noFill/>
          <a:ln>
            <a:noFill/>
          </a:ln>
        </p:spPr>
      </p:pic>
      <p:sp>
        <p:nvSpPr>
          <p:cNvPr id="160" name="Google Shape;160;p25"/>
          <p:cNvSpPr txBox="1"/>
          <p:nvPr/>
        </p:nvSpPr>
        <p:spPr>
          <a:xfrm>
            <a:off x="5035000" y="611175"/>
            <a:ext cx="3868500" cy="2327400"/>
          </a:xfrm>
          <a:prstGeom prst="rect">
            <a:avLst/>
          </a:prstGeom>
          <a:noFill/>
          <a:ln>
            <a:noFill/>
          </a:ln>
        </p:spPr>
        <p:txBody>
          <a:bodyPr anchorCtr="0" anchor="t" bIns="91425" lIns="91425" spcFirstLastPara="1" rIns="91425" wrap="square" tIns="91425">
            <a:spAutoFit/>
          </a:bodyPr>
          <a:lstStyle/>
          <a:p>
            <a:pPr indent="0" lvl="0" marL="457200" rtl="0" algn="l">
              <a:lnSpc>
                <a:spcPct val="115000"/>
              </a:lnSpc>
              <a:spcBef>
                <a:spcPts val="0"/>
              </a:spcBef>
              <a:spcAft>
                <a:spcPts val="0"/>
              </a:spcAft>
              <a:buNone/>
            </a:pPr>
            <a:r>
              <a:t/>
            </a:r>
            <a:endParaRPr sz="1800">
              <a:solidFill>
                <a:schemeClr val="accent3"/>
              </a:solidFill>
              <a:latin typeface="Proxima Nova"/>
              <a:ea typeface="Proxima Nova"/>
              <a:cs typeface="Proxima Nova"/>
              <a:sym typeface="Proxima Nova"/>
            </a:endParaRPr>
          </a:p>
          <a:p>
            <a:pPr indent="-323850" lvl="0" marL="457200" rtl="0" algn="l">
              <a:lnSpc>
                <a:spcPct val="115000"/>
              </a:lnSpc>
              <a:spcBef>
                <a:spcPts val="0"/>
              </a:spcBef>
              <a:spcAft>
                <a:spcPts val="0"/>
              </a:spcAft>
              <a:buClr>
                <a:schemeClr val="accent3"/>
              </a:buClr>
              <a:buSzPts val="1500"/>
              <a:buFont typeface="Proxima Nova"/>
              <a:buChar char="●"/>
            </a:pPr>
            <a:r>
              <a:rPr b="1" lang="en" sz="1500">
                <a:solidFill>
                  <a:srgbClr val="64D297"/>
                </a:solidFill>
                <a:latin typeface="Proxima Nova"/>
                <a:ea typeface="Proxima Nova"/>
                <a:cs typeface="Proxima Nova"/>
                <a:sym typeface="Proxima Nova"/>
              </a:rPr>
              <a:t>Critical Chain: </a:t>
            </a:r>
            <a:r>
              <a:rPr lang="en" sz="1500">
                <a:solidFill>
                  <a:schemeClr val="accent3"/>
                </a:solidFill>
                <a:latin typeface="Proxima Nova"/>
                <a:ea typeface="Proxima Nova"/>
                <a:cs typeface="Proxima Nova"/>
                <a:sym typeface="Proxima Nova"/>
              </a:rPr>
              <a:t>the longest path in the network diagram considering activity interdependence and resource constraints</a:t>
            </a:r>
            <a:endParaRPr b="1" sz="1500">
              <a:solidFill>
                <a:srgbClr val="64D297"/>
              </a:solidFill>
              <a:latin typeface="Proxima Nova"/>
              <a:ea typeface="Proxima Nova"/>
              <a:cs typeface="Proxima Nova"/>
              <a:sym typeface="Proxima Nova"/>
            </a:endParaRPr>
          </a:p>
          <a:p>
            <a:pPr indent="-323850" lvl="0" marL="457200" rtl="0" algn="l">
              <a:lnSpc>
                <a:spcPct val="115000"/>
              </a:lnSpc>
              <a:spcBef>
                <a:spcPts val="0"/>
              </a:spcBef>
              <a:spcAft>
                <a:spcPts val="0"/>
              </a:spcAft>
              <a:buClr>
                <a:schemeClr val="accent3"/>
              </a:buClr>
              <a:buSzPts val="1500"/>
              <a:buFont typeface="Proxima Nova"/>
              <a:buChar char="●"/>
            </a:pPr>
            <a:r>
              <a:rPr b="1" lang="en" sz="1500">
                <a:solidFill>
                  <a:srgbClr val="64D297"/>
                </a:solidFill>
                <a:latin typeface="Proxima Nova"/>
                <a:ea typeface="Proxima Nova"/>
                <a:cs typeface="Proxima Nova"/>
                <a:sym typeface="Proxima Nova"/>
              </a:rPr>
              <a:t>C</a:t>
            </a:r>
            <a:r>
              <a:rPr b="1" lang="en" sz="1500">
                <a:solidFill>
                  <a:srgbClr val="64D297"/>
                </a:solidFill>
                <a:latin typeface="Proxima Nova"/>
                <a:ea typeface="Proxima Nova"/>
                <a:cs typeface="Proxima Nova"/>
                <a:sym typeface="Proxima Nova"/>
              </a:rPr>
              <a:t>ritical Pat</a:t>
            </a:r>
            <a:r>
              <a:rPr b="1" lang="en" sz="1500">
                <a:solidFill>
                  <a:srgbClr val="64D297"/>
                </a:solidFill>
                <a:latin typeface="Proxima Nova"/>
                <a:ea typeface="Proxima Nova"/>
                <a:cs typeface="Proxima Nova"/>
                <a:sym typeface="Proxima Nova"/>
              </a:rPr>
              <a:t>h:</a:t>
            </a:r>
            <a:r>
              <a:rPr lang="en" sz="1500">
                <a:solidFill>
                  <a:schemeClr val="accent3"/>
                </a:solidFill>
                <a:latin typeface="Proxima Nova"/>
                <a:ea typeface="Proxima Nova"/>
                <a:cs typeface="Proxima Nova"/>
                <a:sym typeface="Proxima Nova"/>
              </a:rPr>
              <a:t> </a:t>
            </a:r>
            <a:r>
              <a:rPr lang="en" sz="1500">
                <a:solidFill>
                  <a:schemeClr val="accent3"/>
                </a:solidFill>
                <a:latin typeface="Proxima Nova"/>
                <a:ea typeface="Proxima Nova"/>
                <a:cs typeface="Proxima Nova"/>
                <a:sym typeface="Proxima Nova"/>
              </a:rPr>
              <a:t>entire path through the diagram that will take the longest amount of time to complete</a:t>
            </a:r>
            <a:endParaRPr sz="1500">
              <a:solidFill>
                <a:schemeClr val="accent3"/>
              </a:solidFill>
              <a:latin typeface="Proxima Nova"/>
              <a:ea typeface="Proxima Nova"/>
              <a:cs typeface="Proxima Nova"/>
              <a:sym typeface="Proxima Nova"/>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26"/>
          <p:cNvSpPr txBox="1"/>
          <p:nvPr>
            <p:ph type="title"/>
          </p:nvPr>
        </p:nvSpPr>
        <p:spPr>
          <a:xfrm>
            <a:off x="510450" y="2057400"/>
            <a:ext cx="8123100" cy="7788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Cost Control</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Overview of Project Cost Control</a:t>
            </a:r>
            <a:endParaRPr/>
          </a:p>
        </p:txBody>
      </p:sp>
      <p:sp>
        <p:nvSpPr>
          <p:cNvPr id="171" name="Google Shape;171;p2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81000" lvl="0" marL="457200" rtl="0" algn="l">
              <a:spcBef>
                <a:spcPts val="0"/>
              </a:spcBef>
              <a:spcAft>
                <a:spcPts val="0"/>
              </a:spcAft>
              <a:buClr>
                <a:srgbClr val="000000"/>
              </a:buClr>
              <a:buSzPts val="2400"/>
              <a:buChar char="●"/>
            </a:pPr>
            <a:r>
              <a:rPr lang="en" sz="2400">
                <a:solidFill>
                  <a:srgbClr val="000000"/>
                </a:solidFill>
              </a:rPr>
              <a:t>The purpose of cost control in PMI is to track variance in expenditures versus budgets. </a:t>
            </a:r>
            <a:endParaRPr sz="2400">
              <a:solidFill>
                <a:srgbClr val="000000"/>
              </a:solidFill>
            </a:endParaRPr>
          </a:p>
          <a:p>
            <a:pPr indent="-381000" lvl="0" marL="457200" rtl="0" algn="l">
              <a:spcBef>
                <a:spcPts val="0"/>
              </a:spcBef>
              <a:spcAft>
                <a:spcPts val="0"/>
              </a:spcAft>
              <a:buSzPts val="2400"/>
              <a:buChar char="●"/>
            </a:pPr>
            <a:r>
              <a:rPr lang="en" sz="2400"/>
              <a:t>In cost control, we usually focus on </a:t>
            </a:r>
            <a:r>
              <a:rPr lang="en" sz="2400">
                <a:solidFill>
                  <a:srgbClr val="FF0000"/>
                </a:solidFill>
              </a:rPr>
              <a:t>work authorization </a:t>
            </a:r>
            <a:r>
              <a:rPr lang="en" sz="2400">
                <a:solidFill>
                  <a:srgbClr val="FF0000"/>
                </a:solidFill>
              </a:rPr>
              <a:t>process</a:t>
            </a:r>
            <a:r>
              <a:rPr lang="en" sz="2400"/>
              <a:t> </a:t>
            </a:r>
            <a:r>
              <a:rPr lang="en" sz="2400"/>
              <a:t>and </a:t>
            </a:r>
            <a:r>
              <a:rPr lang="en" sz="2400">
                <a:solidFill>
                  <a:srgbClr val="FF0000"/>
                </a:solidFill>
              </a:rPr>
              <a:t>earned value management</a:t>
            </a:r>
            <a:r>
              <a:rPr lang="en" sz="2400"/>
              <a:t>. </a:t>
            </a:r>
            <a:endParaRPr sz="24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Work Authorization Process </a:t>
            </a:r>
            <a:endParaRPr/>
          </a:p>
        </p:txBody>
      </p:sp>
      <p:sp>
        <p:nvSpPr>
          <p:cNvPr id="177" name="Google Shape;177;p28"/>
          <p:cNvSpPr txBox="1"/>
          <p:nvPr>
            <p:ph idx="1" type="body"/>
          </p:nvPr>
        </p:nvSpPr>
        <p:spPr>
          <a:xfrm>
            <a:off x="3954650" y="907400"/>
            <a:ext cx="4877700" cy="39063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000000"/>
              </a:buClr>
              <a:buSzPts val="1800"/>
              <a:buChar char="●"/>
            </a:pPr>
            <a:r>
              <a:rPr b="1" lang="en">
                <a:solidFill>
                  <a:srgbClr val="000000"/>
                </a:solidFill>
              </a:rPr>
              <a:t>A project is only started upon formal authorization and is only stopped upon review and acceptance. </a:t>
            </a:r>
            <a:endParaRPr b="1">
              <a:solidFill>
                <a:srgbClr val="000000"/>
              </a:solidFill>
            </a:endParaRPr>
          </a:p>
          <a:p>
            <a:pPr indent="-342900" lvl="0" marL="457200" rtl="0" algn="l">
              <a:spcBef>
                <a:spcPts val="0"/>
              </a:spcBef>
              <a:spcAft>
                <a:spcPts val="0"/>
              </a:spcAft>
              <a:buClr>
                <a:srgbClr val="000000"/>
              </a:buClr>
              <a:buSzPts val="1800"/>
              <a:buChar char="●"/>
            </a:pPr>
            <a:r>
              <a:rPr lang="en"/>
              <a:t>On large projects, the authorization process of a phase of a project is subdivided into stages of </a:t>
            </a:r>
            <a:r>
              <a:rPr lang="en">
                <a:solidFill>
                  <a:srgbClr val="FF0000"/>
                </a:solidFill>
              </a:rPr>
              <a:t>contract release</a:t>
            </a:r>
            <a:r>
              <a:rPr lang="en"/>
              <a:t>, </a:t>
            </a:r>
            <a:r>
              <a:rPr lang="en">
                <a:solidFill>
                  <a:srgbClr val="FF0000"/>
                </a:solidFill>
              </a:rPr>
              <a:t>project release</a:t>
            </a:r>
            <a:r>
              <a:rPr lang="en"/>
              <a:t>, and </a:t>
            </a:r>
            <a:r>
              <a:rPr lang="en">
                <a:solidFill>
                  <a:srgbClr val="FF0000"/>
                </a:solidFill>
              </a:rPr>
              <a:t>work order release</a:t>
            </a:r>
            <a:r>
              <a:rPr lang="en"/>
              <a:t>. </a:t>
            </a:r>
            <a:endParaRPr b="1">
              <a:solidFill>
                <a:srgbClr val="000000"/>
              </a:solidFill>
            </a:endParaRPr>
          </a:p>
          <a:p>
            <a:pPr indent="-342900" lvl="0" marL="457200" rtl="0" algn="l">
              <a:spcBef>
                <a:spcPts val="0"/>
              </a:spcBef>
              <a:spcAft>
                <a:spcPts val="0"/>
              </a:spcAft>
              <a:buClr>
                <a:srgbClr val="000000"/>
              </a:buClr>
              <a:buSzPts val="1800"/>
              <a:buChar char="●"/>
            </a:pPr>
            <a:r>
              <a:rPr b="1" lang="en">
                <a:solidFill>
                  <a:srgbClr val="000000"/>
                </a:solidFill>
              </a:rPr>
              <a:t>According to the 2022 HSR Business Plan</a:t>
            </a:r>
            <a:r>
              <a:rPr b="1" lang="en">
                <a:solidFill>
                  <a:srgbClr val="000000"/>
                </a:solidFill>
              </a:rPr>
              <a:t>, all segments in </a:t>
            </a:r>
            <a:r>
              <a:rPr b="1" lang="en">
                <a:solidFill>
                  <a:srgbClr val="000000"/>
                </a:solidFill>
              </a:rPr>
              <a:t>phase 1 is expected to be authorized by the California High Speed Rail Authority in 2024</a:t>
            </a:r>
            <a:r>
              <a:rPr b="1" lang="en">
                <a:solidFill>
                  <a:srgbClr val="000000"/>
                </a:solidFill>
              </a:rPr>
              <a:t>. </a:t>
            </a:r>
            <a:endParaRPr/>
          </a:p>
        </p:txBody>
      </p:sp>
      <p:pic>
        <p:nvPicPr>
          <p:cNvPr id="178" name="Google Shape;178;p28"/>
          <p:cNvPicPr preferRelativeResize="0"/>
          <p:nvPr/>
        </p:nvPicPr>
        <p:blipFill>
          <a:blip r:embed="rId3">
            <a:alphaModFix/>
          </a:blip>
          <a:stretch>
            <a:fillRect/>
          </a:stretch>
        </p:blipFill>
        <p:spPr>
          <a:xfrm>
            <a:off x="534850" y="907401"/>
            <a:ext cx="3419799" cy="403505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Earned Value Management</a:t>
            </a:r>
            <a:endParaRPr/>
          </a:p>
        </p:txBody>
      </p:sp>
      <p:sp>
        <p:nvSpPr>
          <p:cNvPr id="184" name="Google Shape;184;p2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dk1"/>
                </a:solidFill>
              </a:rPr>
              <a:t>A PMI way to monitor the progress of a project:</a:t>
            </a:r>
            <a:endParaRPr>
              <a:solidFill>
                <a:schemeClr val="dk1"/>
              </a:solidFill>
            </a:endParaRPr>
          </a:p>
          <a:p>
            <a:pPr indent="-342900" lvl="0" marL="457200" rtl="0" algn="l">
              <a:spcBef>
                <a:spcPts val="1200"/>
              </a:spcBef>
              <a:spcAft>
                <a:spcPts val="0"/>
              </a:spcAft>
              <a:buClr>
                <a:srgbClr val="000000"/>
              </a:buClr>
              <a:buSzPts val="1800"/>
              <a:buChar char="●"/>
            </a:pPr>
            <a:r>
              <a:rPr lang="en">
                <a:solidFill>
                  <a:srgbClr val="FF0000"/>
                </a:solidFill>
              </a:rPr>
              <a:t>Planned Value PV</a:t>
            </a:r>
            <a:r>
              <a:rPr lang="en"/>
              <a:t> (budgeted cost of the work scheduled)- the sum cost of all work in the </a:t>
            </a:r>
            <a:r>
              <a:rPr lang="en"/>
              <a:t>original</a:t>
            </a:r>
            <a:r>
              <a:rPr lang="en"/>
              <a:t> budget. </a:t>
            </a:r>
            <a:endParaRPr/>
          </a:p>
          <a:p>
            <a:pPr indent="-342900" lvl="0" marL="457200" rtl="0" algn="l">
              <a:spcBef>
                <a:spcPts val="0"/>
              </a:spcBef>
              <a:spcAft>
                <a:spcPts val="0"/>
              </a:spcAft>
              <a:buClr>
                <a:srgbClr val="000000"/>
              </a:buClr>
              <a:buSzPts val="1800"/>
              <a:buChar char="●"/>
            </a:pPr>
            <a:r>
              <a:rPr lang="en">
                <a:solidFill>
                  <a:srgbClr val="FF0000"/>
                </a:solidFill>
              </a:rPr>
              <a:t>Actual Cost AC </a:t>
            </a:r>
            <a:r>
              <a:rPr lang="en">
                <a:solidFill>
                  <a:srgbClr val="616161"/>
                </a:solidFill>
              </a:rPr>
              <a:t>(actual cost of the work performed)- the actual expenditure as of a given time period. </a:t>
            </a:r>
            <a:endParaRPr>
              <a:solidFill>
                <a:srgbClr val="616161"/>
              </a:solidFill>
            </a:endParaRPr>
          </a:p>
          <a:p>
            <a:pPr indent="-342900" lvl="0" marL="457200" rtl="0" algn="l">
              <a:spcBef>
                <a:spcPts val="0"/>
              </a:spcBef>
              <a:spcAft>
                <a:spcPts val="0"/>
              </a:spcAft>
              <a:buClr>
                <a:srgbClr val="000000"/>
              </a:buClr>
              <a:buSzPts val="1800"/>
              <a:buChar char="●"/>
            </a:pPr>
            <a:r>
              <a:rPr lang="en">
                <a:solidFill>
                  <a:srgbClr val="FF0000"/>
                </a:solidFill>
              </a:rPr>
              <a:t>Earned Value EV</a:t>
            </a:r>
            <a:r>
              <a:rPr lang="en">
                <a:solidFill>
                  <a:schemeClr val="dk1"/>
                </a:solidFill>
              </a:rPr>
              <a:t> </a:t>
            </a:r>
            <a:r>
              <a:rPr lang="en">
                <a:solidFill>
                  <a:srgbClr val="616161"/>
                </a:solidFill>
              </a:rPr>
              <a:t>(budgeted cost of the work performed) - the value of the work performed so far. </a:t>
            </a:r>
            <a:endParaRPr>
              <a:solidFill>
                <a:srgbClr val="61616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Earned Value Management (cont)</a:t>
            </a:r>
            <a:endParaRPr/>
          </a:p>
          <a:p>
            <a:pPr indent="0" lvl="0" marL="0" rtl="0" algn="l">
              <a:spcBef>
                <a:spcPts val="0"/>
              </a:spcBef>
              <a:spcAft>
                <a:spcPts val="0"/>
              </a:spcAft>
              <a:buNone/>
            </a:pPr>
            <a:r>
              <a:t/>
            </a:r>
            <a:endParaRPr/>
          </a:p>
        </p:txBody>
      </p:sp>
      <p:sp>
        <p:nvSpPr>
          <p:cNvPr id="190" name="Google Shape;190;p30"/>
          <p:cNvSpPr txBox="1"/>
          <p:nvPr>
            <p:ph idx="1" type="body"/>
          </p:nvPr>
        </p:nvSpPr>
        <p:spPr>
          <a:xfrm>
            <a:off x="4693575" y="1152475"/>
            <a:ext cx="45825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solidFill>
                  <a:srgbClr val="FF0000"/>
                </a:solidFill>
              </a:rPr>
              <a:t>Scheduled Variance</a:t>
            </a:r>
            <a:r>
              <a:rPr lang="en"/>
              <a:t>: </a:t>
            </a:r>
            <a:r>
              <a:rPr lang="en">
                <a:solidFill>
                  <a:schemeClr val="dk1"/>
                </a:solidFill>
              </a:rPr>
              <a:t>SV = EV - PV</a:t>
            </a:r>
            <a:endParaRPr/>
          </a:p>
          <a:p>
            <a:pPr indent="-342900" lvl="0" marL="457200" rtl="0" algn="l">
              <a:spcBef>
                <a:spcPts val="0"/>
              </a:spcBef>
              <a:spcAft>
                <a:spcPts val="0"/>
              </a:spcAft>
              <a:buSzPts val="1800"/>
              <a:buChar char="●"/>
            </a:pPr>
            <a:r>
              <a:rPr lang="en">
                <a:solidFill>
                  <a:srgbClr val="FF0000"/>
                </a:solidFill>
              </a:rPr>
              <a:t>Cost V</a:t>
            </a:r>
            <a:r>
              <a:rPr lang="en">
                <a:solidFill>
                  <a:srgbClr val="FF0000"/>
                </a:solidFill>
              </a:rPr>
              <a:t>ariance</a:t>
            </a:r>
            <a:r>
              <a:rPr lang="en"/>
              <a:t>: </a:t>
            </a:r>
            <a:r>
              <a:rPr lang="en">
                <a:solidFill>
                  <a:schemeClr val="dk1"/>
                </a:solidFill>
              </a:rPr>
              <a:t>CV = EV - AC</a:t>
            </a:r>
            <a:endParaRPr/>
          </a:p>
          <a:p>
            <a:pPr indent="-342900" lvl="0" marL="457200" rtl="0" algn="l">
              <a:spcBef>
                <a:spcPts val="0"/>
              </a:spcBef>
              <a:spcAft>
                <a:spcPts val="0"/>
              </a:spcAft>
              <a:buSzPts val="1800"/>
              <a:buChar char="●"/>
            </a:pPr>
            <a:r>
              <a:rPr lang="en">
                <a:solidFill>
                  <a:srgbClr val="FF0000"/>
                </a:solidFill>
              </a:rPr>
              <a:t>Positive</a:t>
            </a:r>
            <a:r>
              <a:rPr lang="en"/>
              <a:t> </a:t>
            </a:r>
            <a:r>
              <a:rPr lang="en">
                <a:solidFill>
                  <a:srgbClr val="FF0000"/>
                </a:solidFill>
              </a:rPr>
              <a:t>SPI</a:t>
            </a:r>
            <a:r>
              <a:rPr lang="en"/>
              <a:t> </a:t>
            </a:r>
            <a:r>
              <a:rPr lang="en">
                <a:solidFill>
                  <a:srgbClr val="FF0000"/>
                </a:solidFill>
              </a:rPr>
              <a:t>and</a:t>
            </a:r>
            <a:r>
              <a:rPr lang="en"/>
              <a:t> </a:t>
            </a:r>
            <a:r>
              <a:rPr lang="en">
                <a:solidFill>
                  <a:srgbClr val="FF0000"/>
                </a:solidFill>
              </a:rPr>
              <a:t>CPI</a:t>
            </a:r>
            <a:r>
              <a:rPr lang="en"/>
              <a:t> = project is on time and under budget. </a:t>
            </a:r>
            <a:endParaRPr/>
          </a:p>
          <a:p>
            <a:pPr indent="-342900" lvl="0" marL="457200" rtl="0" algn="l">
              <a:spcBef>
                <a:spcPts val="0"/>
              </a:spcBef>
              <a:spcAft>
                <a:spcPts val="0"/>
              </a:spcAft>
              <a:buSzPts val="1800"/>
              <a:buChar char="●"/>
            </a:pPr>
            <a:r>
              <a:rPr lang="en">
                <a:solidFill>
                  <a:srgbClr val="FF0000"/>
                </a:solidFill>
              </a:rPr>
              <a:t>Negative SPI and CPI</a:t>
            </a:r>
            <a:r>
              <a:rPr lang="en"/>
              <a:t> = project is overdue and over budget.</a:t>
            </a:r>
            <a:endParaRPr/>
          </a:p>
        </p:txBody>
      </p:sp>
      <p:pic>
        <p:nvPicPr>
          <p:cNvPr id="191" name="Google Shape;191;p30"/>
          <p:cNvPicPr preferRelativeResize="0"/>
          <p:nvPr/>
        </p:nvPicPr>
        <p:blipFill>
          <a:blip r:embed="rId3">
            <a:alphaModFix/>
          </a:blip>
          <a:stretch>
            <a:fillRect/>
          </a:stretch>
        </p:blipFill>
        <p:spPr>
          <a:xfrm>
            <a:off x="64875" y="1152475"/>
            <a:ext cx="4693574" cy="3533100"/>
          </a:xfrm>
          <a:prstGeom prst="rect">
            <a:avLst/>
          </a:prstGeom>
          <a:noFill/>
          <a:ln>
            <a:noFill/>
          </a:ln>
        </p:spPr>
      </p:pic>
      <p:sp>
        <p:nvSpPr>
          <p:cNvPr id="192" name="Google Shape;192;p30"/>
          <p:cNvSpPr/>
          <p:nvPr/>
        </p:nvSpPr>
        <p:spPr>
          <a:xfrm>
            <a:off x="2358125" y="1185425"/>
            <a:ext cx="333600" cy="185400"/>
          </a:xfrm>
          <a:prstGeom prst="leftArrow">
            <a:avLst>
              <a:gd fmla="val 50000" name="adj1"/>
              <a:gd fmla="val 50000" name="adj2"/>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30"/>
          <p:cNvSpPr/>
          <p:nvPr/>
        </p:nvSpPr>
        <p:spPr>
          <a:xfrm>
            <a:off x="2228375" y="1398575"/>
            <a:ext cx="333600" cy="185400"/>
          </a:xfrm>
          <a:prstGeom prst="leftArrow">
            <a:avLst>
              <a:gd fmla="val 50000" name="adj1"/>
              <a:gd fmla="val 50000" name="adj2"/>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CAHSR Budget/Funding</a:t>
            </a:r>
            <a:endParaRPr/>
          </a:p>
        </p:txBody>
      </p:sp>
      <p:pic>
        <p:nvPicPr>
          <p:cNvPr id="199" name="Google Shape;199;p31"/>
          <p:cNvPicPr preferRelativeResize="0"/>
          <p:nvPr/>
        </p:nvPicPr>
        <p:blipFill>
          <a:blip r:embed="rId3">
            <a:alphaModFix/>
          </a:blip>
          <a:stretch>
            <a:fillRect/>
          </a:stretch>
        </p:blipFill>
        <p:spPr>
          <a:xfrm>
            <a:off x="853075" y="925925"/>
            <a:ext cx="7289601" cy="4059200"/>
          </a:xfrm>
          <a:prstGeom prst="rect">
            <a:avLst/>
          </a:prstGeom>
          <a:noFill/>
          <a:ln>
            <a:noFill/>
          </a:ln>
        </p:spPr>
      </p:pic>
      <p:sp>
        <p:nvSpPr>
          <p:cNvPr id="200" name="Google Shape;200;p31"/>
          <p:cNvSpPr/>
          <p:nvPr/>
        </p:nvSpPr>
        <p:spPr>
          <a:xfrm>
            <a:off x="6695350" y="1305900"/>
            <a:ext cx="296700" cy="129600"/>
          </a:xfrm>
          <a:prstGeom prst="leftArrow">
            <a:avLst>
              <a:gd fmla="val 50000" name="adj1"/>
              <a:gd fmla="val 50000" name="adj2"/>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31"/>
          <p:cNvSpPr/>
          <p:nvPr/>
        </p:nvSpPr>
        <p:spPr>
          <a:xfrm>
            <a:off x="1310900" y="4030575"/>
            <a:ext cx="259500" cy="129600"/>
          </a:xfrm>
          <a:prstGeom prst="rightArrow">
            <a:avLst>
              <a:gd fmla="val 50000" name="adj1"/>
              <a:gd fmla="val 50000" name="adj2"/>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31"/>
          <p:cNvSpPr txBox="1"/>
          <p:nvPr/>
        </p:nvSpPr>
        <p:spPr>
          <a:xfrm>
            <a:off x="1210675" y="3759975"/>
            <a:ext cx="583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Proxima Nova"/>
                <a:ea typeface="Proxima Nova"/>
                <a:cs typeface="Proxima Nova"/>
                <a:sym typeface="Proxima Nova"/>
              </a:rPr>
              <a:t>EV</a:t>
            </a:r>
            <a:endParaRPr b="1">
              <a:latin typeface="Proxima Nova"/>
              <a:ea typeface="Proxima Nova"/>
              <a:cs typeface="Proxima Nova"/>
              <a:sym typeface="Proxima Nova"/>
            </a:endParaRPr>
          </a:p>
        </p:txBody>
      </p:sp>
      <p:sp>
        <p:nvSpPr>
          <p:cNvPr id="203" name="Google Shape;203;p31"/>
          <p:cNvSpPr txBox="1"/>
          <p:nvPr/>
        </p:nvSpPr>
        <p:spPr>
          <a:xfrm>
            <a:off x="6695350" y="1017725"/>
            <a:ext cx="2344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Proxima Nova"/>
                <a:ea typeface="Proxima Nova"/>
                <a:cs typeface="Proxima Nova"/>
                <a:sym typeface="Proxima Nova"/>
              </a:rPr>
              <a:t>PV</a:t>
            </a:r>
            <a:endParaRPr b="1">
              <a:latin typeface="Proxima Nova"/>
              <a:ea typeface="Proxima Nova"/>
              <a:cs typeface="Proxima Nova"/>
              <a:sym typeface="Proxima Nova"/>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14"/>
          <p:cNvSpPr txBox="1"/>
          <p:nvPr>
            <p:ph idx="2" type="body"/>
          </p:nvPr>
        </p:nvSpPr>
        <p:spPr>
          <a:xfrm>
            <a:off x="311700" y="1133475"/>
            <a:ext cx="4155600" cy="3581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2095">
                <a:solidFill>
                  <a:schemeClr val="dk1"/>
                </a:solidFill>
              </a:rPr>
              <a:t>Very Large and Very Complex Project: </a:t>
            </a:r>
            <a:endParaRPr b="1" sz="2095">
              <a:solidFill>
                <a:schemeClr val="dk1"/>
              </a:solidFill>
            </a:endParaRPr>
          </a:p>
          <a:p>
            <a:pPr indent="-361632" lvl="0" marL="457200" rtl="0" algn="l">
              <a:spcBef>
                <a:spcPts val="1200"/>
              </a:spcBef>
              <a:spcAft>
                <a:spcPts val="0"/>
              </a:spcAft>
              <a:buClr>
                <a:schemeClr val="dk1"/>
              </a:buClr>
              <a:buSzPts val="2095"/>
              <a:buChar char="●"/>
            </a:pPr>
            <a:r>
              <a:rPr lang="en" sz="2095">
                <a:solidFill>
                  <a:schemeClr val="dk1"/>
                </a:solidFill>
              </a:rPr>
              <a:t>From San Francisco to LA to San Diego </a:t>
            </a:r>
            <a:endParaRPr sz="2095">
              <a:solidFill>
                <a:schemeClr val="dk1"/>
              </a:solidFill>
            </a:endParaRPr>
          </a:p>
          <a:p>
            <a:pPr indent="-361632" lvl="0" marL="457200" rtl="0" algn="l">
              <a:spcBef>
                <a:spcPts val="0"/>
              </a:spcBef>
              <a:spcAft>
                <a:spcPts val="0"/>
              </a:spcAft>
              <a:buClr>
                <a:schemeClr val="dk1"/>
              </a:buClr>
              <a:buSzPts val="2095"/>
              <a:buChar char="●"/>
            </a:pPr>
            <a:r>
              <a:rPr lang="en" sz="2095">
                <a:solidFill>
                  <a:schemeClr val="dk1"/>
                </a:solidFill>
              </a:rPr>
              <a:t>F</a:t>
            </a:r>
            <a:r>
              <a:rPr lang="en" sz="2095">
                <a:solidFill>
                  <a:schemeClr val="dk1"/>
                </a:solidFill>
              </a:rPr>
              <a:t>irst electrified high-speed rail project in the United States</a:t>
            </a:r>
            <a:endParaRPr sz="2095">
              <a:solidFill>
                <a:schemeClr val="dk1"/>
              </a:solidFill>
            </a:endParaRPr>
          </a:p>
          <a:p>
            <a:pPr indent="-361632" lvl="0" marL="457200" rtl="0" algn="l">
              <a:spcBef>
                <a:spcPts val="0"/>
              </a:spcBef>
              <a:spcAft>
                <a:spcPts val="0"/>
              </a:spcAft>
              <a:buClr>
                <a:schemeClr val="dk1"/>
              </a:buClr>
              <a:buSzPts val="2095"/>
              <a:buChar char="●"/>
            </a:pPr>
            <a:r>
              <a:rPr lang="en" sz="2095">
                <a:solidFill>
                  <a:schemeClr val="dk1"/>
                </a:solidFill>
              </a:rPr>
              <a:t>World Class Infrastructure</a:t>
            </a:r>
            <a:endParaRPr sz="2095">
              <a:solidFill>
                <a:schemeClr val="dk1"/>
              </a:solidFill>
            </a:endParaRPr>
          </a:p>
          <a:p>
            <a:pPr indent="-361632" lvl="0" marL="457200" rtl="0" algn="l">
              <a:spcBef>
                <a:spcPts val="0"/>
              </a:spcBef>
              <a:spcAft>
                <a:spcPts val="0"/>
              </a:spcAft>
              <a:buClr>
                <a:schemeClr val="dk1"/>
              </a:buClr>
              <a:buSzPts val="2095"/>
              <a:buChar char="●"/>
            </a:pPr>
            <a:r>
              <a:rPr lang="en" sz="2095">
                <a:solidFill>
                  <a:schemeClr val="dk1"/>
                </a:solidFill>
              </a:rPr>
              <a:t>Currently in Progress</a:t>
            </a:r>
            <a:endParaRPr sz="2095">
              <a:solidFill>
                <a:schemeClr val="dk1"/>
              </a:solidFill>
            </a:endParaRPr>
          </a:p>
        </p:txBody>
      </p:sp>
      <p:sp>
        <p:nvSpPr>
          <p:cNvPr id="66" name="Google Shape;66;p14"/>
          <p:cNvSpPr txBox="1"/>
          <p:nvPr>
            <p:ph type="title"/>
          </p:nvPr>
        </p:nvSpPr>
        <p:spPr>
          <a:xfrm>
            <a:off x="311700" y="445025"/>
            <a:ext cx="40032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SzPts val="990"/>
              <a:buNone/>
            </a:pPr>
            <a:r>
              <a:rPr b="1" lang="en" sz="2580"/>
              <a:t>California High Speed Rail Project</a:t>
            </a:r>
            <a:endParaRPr b="1" sz="2580"/>
          </a:p>
        </p:txBody>
      </p:sp>
      <p:pic>
        <p:nvPicPr>
          <p:cNvPr id="67" name="Google Shape;67;p14"/>
          <p:cNvPicPr preferRelativeResize="0"/>
          <p:nvPr/>
        </p:nvPicPr>
        <p:blipFill rotWithShape="1">
          <a:blip r:embed="rId3">
            <a:alphaModFix/>
          </a:blip>
          <a:srcRect b="22366" l="28446" r="21277" t="0"/>
          <a:stretch/>
        </p:blipFill>
        <p:spPr>
          <a:xfrm>
            <a:off x="4698650" y="781050"/>
            <a:ext cx="4287750" cy="3724276"/>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CAHSR Budget/Funding (cont)</a:t>
            </a:r>
            <a:endParaRPr/>
          </a:p>
        </p:txBody>
      </p:sp>
      <p:pic>
        <p:nvPicPr>
          <p:cNvPr id="209" name="Google Shape;209;p32"/>
          <p:cNvPicPr preferRelativeResize="0"/>
          <p:nvPr/>
        </p:nvPicPr>
        <p:blipFill>
          <a:blip r:embed="rId3">
            <a:alphaModFix/>
          </a:blip>
          <a:stretch>
            <a:fillRect/>
          </a:stretch>
        </p:blipFill>
        <p:spPr>
          <a:xfrm>
            <a:off x="92675" y="1017725"/>
            <a:ext cx="4735153" cy="3820975"/>
          </a:xfrm>
          <a:prstGeom prst="rect">
            <a:avLst/>
          </a:prstGeom>
          <a:noFill/>
          <a:ln>
            <a:noFill/>
          </a:ln>
        </p:spPr>
      </p:pic>
      <p:pic>
        <p:nvPicPr>
          <p:cNvPr id="210" name="Google Shape;210;p32"/>
          <p:cNvPicPr preferRelativeResize="0"/>
          <p:nvPr/>
        </p:nvPicPr>
        <p:blipFill>
          <a:blip r:embed="rId4">
            <a:alphaModFix/>
          </a:blip>
          <a:stretch>
            <a:fillRect/>
          </a:stretch>
        </p:blipFill>
        <p:spPr>
          <a:xfrm>
            <a:off x="5341678" y="1017725"/>
            <a:ext cx="2983503" cy="3820977"/>
          </a:xfrm>
          <a:prstGeom prst="rect">
            <a:avLst/>
          </a:prstGeom>
          <a:noFill/>
          <a:ln>
            <a:noFill/>
          </a:ln>
        </p:spPr>
      </p:pic>
      <p:sp>
        <p:nvSpPr>
          <p:cNvPr id="211" name="Google Shape;211;p32"/>
          <p:cNvSpPr/>
          <p:nvPr/>
        </p:nvSpPr>
        <p:spPr>
          <a:xfrm>
            <a:off x="6018825" y="2399475"/>
            <a:ext cx="380100" cy="240900"/>
          </a:xfrm>
          <a:prstGeom prst="rightArrow">
            <a:avLst>
              <a:gd fmla="val 50000" name="adj1"/>
              <a:gd fmla="val 50000" name="adj2"/>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12" name="Google Shape;212;p32"/>
          <p:cNvCxnSpPr/>
          <p:nvPr/>
        </p:nvCxnSpPr>
        <p:spPr>
          <a:xfrm>
            <a:off x="875325" y="3863750"/>
            <a:ext cx="491100" cy="0"/>
          </a:xfrm>
          <a:prstGeom prst="straightConnector1">
            <a:avLst/>
          </a:prstGeom>
          <a:noFill/>
          <a:ln cap="flat" cmpd="sng" w="9525">
            <a:solidFill>
              <a:srgbClr val="FF0000"/>
            </a:solidFill>
            <a:prstDash val="solid"/>
            <a:round/>
            <a:headEnd len="med" w="med" type="none"/>
            <a:tailEnd len="med" w="med" type="none"/>
          </a:ln>
        </p:spPr>
      </p:cxnSp>
      <p:cxnSp>
        <p:nvCxnSpPr>
          <p:cNvPr id="213" name="Google Shape;213;p32"/>
          <p:cNvCxnSpPr/>
          <p:nvPr/>
        </p:nvCxnSpPr>
        <p:spPr>
          <a:xfrm>
            <a:off x="884475" y="3780325"/>
            <a:ext cx="472800" cy="0"/>
          </a:xfrm>
          <a:prstGeom prst="straightConnector1">
            <a:avLst/>
          </a:prstGeom>
          <a:noFill/>
          <a:ln cap="flat" cmpd="sng" w="9525">
            <a:solidFill>
              <a:srgbClr val="FF0000"/>
            </a:solidFill>
            <a:prstDash val="solid"/>
            <a:round/>
            <a:headEnd len="med" w="med" type="none"/>
            <a:tailEnd len="med" w="med" type="none"/>
          </a:ln>
        </p:spPr>
      </p:cxnSp>
      <p:cxnSp>
        <p:nvCxnSpPr>
          <p:cNvPr id="214" name="Google Shape;214;p32"/>
          <p:cNvCxnSpPr/>
          <p:nvPr/>
        </p:nvCxnSpPr>
        <p:spPr>
          <a:xfrm>
            <a:off x="828975" y="2343875"/>
            <a:ext cx="621000" cy="9300"/>
          </a:xfrm>
          <a:prstGeom prst="straightConnector1">
            <a:avLst/>
          </a:prstGeom>
          <a:noFill/>
          <a:ln cap="flat" cmpd="sng" w="9525">
            <a:solidFill>
              <a:srgbClr val="FF0000"/>
            </a:solidFill>
            <a:prstDash val="solid"/>
            <a:round/>
            <a:headEnd len="med" w="med" type="none"/>
            <a:tailEnd len="med" w="med" type="none"/>
          </a:ln>
        </p:spPr>
      </p:cxn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2023 Update to Funding</a:t>
            </a:r>
            <a:endParaRPr/>
          </a:p>
        </p:txBody>
      </p:sp>
      <p:sp>
        <p:nvSpPr>
          <p:cNvPr id="220" name="Google Shape;220;p33"/>
          <p:cNvSpPr txBox="1"/>
          <p:nvPr>
            <p:ph idx="1" type="body"/>
          </p:nvPr>
        </p:nvSpPr>
        <p:spPr>
          <a:xfrm>
            <a:off x="4387725" y="1152475"/>
            <a:ext cx="4444500" cy="3416400"/>
          </a:xfrm>
          <a:prstGeom prst="rect">
            <a:avLst/>
          </a:prstGeom>
        </p:spPr>
        <p:txBody>
          <a:bodyPr anchorCtr="0" anchor="t" bIns="91425" lIns="91425" spcFirstLastPara="1" rIns="91425" wrap="square" tIns="91425">
            <a:normAutofit lnSpcReduction="10000"/>
          </a:bodyPr>
          <a:lstStyle/>
          <a:p>
            <a:pPr indent="-342900" lvl="0" marL="457200" rtl="0" algn="l">
              <a:spcBef>
                <a:spcPts val="0"/>
              </a:spcBef>
              <a:spcAft>
                <a:spcPts val="0"/>
              </a:spcAft>
              <a:buClr>
                <a:schemeClr val="dk1"/>
              </a:buClr>
              <a:buSzPts val="1800"/>
              <a:buChar char="●"/>
            </a:pPr>
            <a:r>
              <a:rPr lang="en">
                <a:solidFill>
                  <a:schemeClr val="dk1"/>
                </a:solidFill>
              </a:rPr>
              <a:t>According to the 2023 Update Report, the project is facing inflationary pressures. </a:t>
            </a:r>
            <a:endParaRPr>
              <a:solidFill>
                <a:srgbClr val="FF0000"/>
              </a:solidFill>
            </a:endParaRPr>
          </a:p>
          <a:p>
            <a:pPr indent="-342900" lvl="0" marL="457200" rtl="0" algn="l">
              <a:spcBef>
                <a:spcPts val="0"/>
              </a:spcBef>
              <a:spcAft>
                <a:spcPts val="0"/>
              </a:spcAft>
              <a:buClr>
                <a:schemeClr val="dk1"/>
              </a:buClr>
              <a:buSzPts val="1800"/>
              <a:buChar char="●"/>
            </a:pPr>
            <a:r>
              <a:rPr lang="en">
                <a:solidFill>
                  <a:schemeClr val="dk1"/>
                </a:solidFill>
              </a:rPr>
              <a:t>The total cost of the </a:t>
            </a:r>
            <a:r>
              <a:rPr lang="en">
                <a:solidFill>
                  <a:schemeClr val="dk1"/>
                </a:solidFill>
              </a:rPr>
              <a:t>initial</a:t>
            </a:r>
            <a:r>
              <a:rPr lang="en">
                <a:solidFill>
                  <a:schemeClr val="dk1"/>
                </a:solidFill>
              </a:rPr>
              <a:t> operating segment (Merced to Bakersfield) is now 2.2 billion more than previously estimated. </a:t>
            </a:r>
            <a:endParaRPr>
              <a:solidFill>
                <a:schemeClr val="dk1"/>
              </a:solidFill>
            </a:endParaRPr>
          </a:p>
          <a:p>
            <a:pPr indent="-342900" lvl="0" marL="457200" rtl="0" algn="l">
              <a:spcBef>
                <a:spcPts val="0"/>
              </a:spcBef>
              <a:spcAft>
                <a:spcPts val="0"/>
              </a:spcAft>
              <a:buClr>
                <a:schemeClr val="dk1"/>
              </a:buClr>
              <a:buSzPts val="1800"/>
              <a:buChar char="●"/>
            </a:pPr>
            <a:r>
              <a:rPr lang="en">
                <a:solidFill>
                  <a:srgbClr val="FF0000"/>
                </a:solidFill>
              </a:rPr>
              <a:t>“The earlier we build it, the cheaper it will be!”</a:t>
            </a:r>
            <a:endParaRPr>
              <a:solidFill>
                <a:schemeClr val="dk1"/>
              </a:solidFill>
            </a:endParaRPr>
          </a:p>
          <a:p>
            <a:pPr indent="0" lvl="0" marL="457200" rtl="0" algn="l">
              <a:spcBef>
                <a:spcPts val="1200"/>
              </a:spcBef>
              <a:spcAft>
                <a:spcPts val="1200"/>
              </a:spcAft>
              <a:buNone/>
            </a:pPr>
            <a:r>
              <a:t/>
            </a:r>
            <a:endParaRPr/>
          </a:p>
        </p:txBody>
      </p:sp>
      <p:pic>
        <p:nvPicPr>
          <p:cNvPr id="221" name="Google Shape;221;p33"/>
          <p:cNvPicPr preferRelativeResize="0"/>
          <p:nvPr/>
        </p:nvPicPr>
        <p:blipFill rotWithShape="1">
          <a:blip r:embed="rId3">
            <a:alphaModFix/>
          </a:blip>
          <a:srcRect b="0" l="-1790" r="1789" t="0"/>
          <a:stretch/>
        </p:blipFill>
        <p:spPr>
          <a:xfrm>
            <a:off x="-122325" y="1213225"/>
            <a:ext cx="4694326" cy="3145600"/>
          </a:xfrm>
          <a:prstGeom prst="rect">
            <a:avLst/>
          </a:prstGeom>
          <a:noFill/>
          <a:ln>
            <a:noFill/>
          </a:ln>
        </p:spPr>
      </p:pic>
      <p:sp>
        <p:nvSpPr>
          <p:cNvPr id="222" name="Google Shape;222;p33"/>
          <p:cNvSpPr/>
          <p:nvPr/>
        </p:nvSpPr>
        <p:spPr>
          <a:xfrm>
            <a:off x="3973500" y="3269475"/>
            <a:ext cx="243000" cy="334200"/>
          </a:xfrm>
          <a:prstGeom prst="upArrow">
            <a:avLst>
              <a:gd fmla="val 50000" name="adj1"/>
              <a:gd fmla="val 50000" name="adj2"/>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Forecasts and Estimates</a:t>
            </a:r>
            <a:endParaRPr/>
          </a:p>
        </p:txBody>
      </p:sp>
      <p:pic>
        <p:nvPicPr>
          <p:cNvPr id="228" name="Google Shape;228;p34"/>
          <p:cNvPicPr preferRelativeResize="0"/>
          <p:nvPr/>
        </p:nvPicPr>
        <p:blipFill>
          <a:blip r:embed="rId3">
            <a:alphaModFix/>
          </a:blip>
          <a:stretch>
            <a:fillRect/>
          </a:stretch>
        </p:blipFill>
        <p:spPr>
          <a:xfrm>
            <a:off x="0" y="2944440"/>
            <a:ext cx="9143999" cy="2042520"/>
          </a:xfrm>
          <a:prstGeom prst="rect">
            <a:avLst/>
          </a:prstGeom>
          <a:noFill/>
          <a:ln>
            <a:noFill/>
          </a:ln>
        </p:spPr>
      </p:pic>
      <p:pic>
        <p:nvPicPr>
          <p:cNvPr id="229" name="Google Shape;229;p34"/>
          <p:cNvPicPr preferRelativeResize="0"/>
          <p:nvPr/>
        </p:nvPicPr>
        <p:blipFill>
          <a:blip r:embed="rId4">
            <a:alphaModFix/>
          </a:blip>
          <a:stretch>
            <a:fillRect/>
          </a:stretch>
        </p:blipFill>
        <p:spPr>
          <a:xfrm>
            <a:off x="144425" y="1170125"/>
            <a:ext cx="4427563" cy="1621914"/>
          </a:xfrm>
          <a:prstGeom prst="rect">
            <a:avLst/>
          </a:prstGeom>
          <a:noFill/>
          <a:ln>
            <a:noFill/>
          </a:ln>
        </p:spPr>
      </p:pic>
      <p:pic>
        <p:nvPicPr>
          <p:cNvPr id="230" name="Google Shape;230;p34"/>
          <p:cNvPicPr preferRelativeResize="0"/>
          <p:nvPr/>
        </p:nvPicPr>
        <p:blipFill>
          <a:blip r:embed="rId5">
            <a:alphaModFix/>
          </a:blip>
          <a:stretch>
            <a:fillRect/>
          </a:stretch>
        </p:blipFill>
        <p:spPr>
          <a:xfrm>
            <a:off x="4618901" y="1170125"/>
            <a:ext cx="4427573" cy="1621925"/>
          </a:xfrm>
          <a:prstGeom prst="rect">
            <a:avLst/>
          </a:prstGeom>
          <a:noFill/>
          <a:ln>
            <a:noFill/>
          </a:ln>
        </p:spPr>
      </p:pic>
      <p:sp>
        <p:nvSpPr>
          <p:cNvPr id="231" name="Google Shape;231;p34"/>
          <p:cNvSpPr/>
          <p:nvPr/>
        </p:nvSpPr>
        <p:spPr>
          <a:xfrm>
            <a:off x="4236750" y="1619100"/>
            <a:ext cx="335400" cy="162000"/>
          </a:xfrm>
          <a:prstGeom prst="leftArrow">
            <a:avLst>
              <a:gd fmla="val 50000" name="adj1"/>
              <a:gd fmla="val 50000" name="adj2"/>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34"/>
          <p:cNvSpPr/>
          <p:nvPr/>
        </p:nvSpPr>
        <p:spPr>
          <a:xfrm>
            <a:off x="8761500" y="1629225"/>
            <a:ext cx="335400" cy="162000"/>
          </a:xfrm>
          <a:prstGeom prst="leftArrow">
            <a:avLst>
              <a:gd fmla="val 50000" name="adj1"/>
              <a:gd fmla="val 50000" name="adj2"/>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35"/>
          <p:cNvSpPr txBox="1"/>
          <p:nvPr>
            <p:ph type="title"/>
          </p:nvPr>
        </p:nvSpPr>
        <p:spPr>
          <a:xfrm>
            <a:off x="510450" y="2057400"/>
            <a:ext cx="8123100" cy="7788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Change Control and Scope Control</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3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Scope Control</a:t>
            </a:r>
            <a:endParaRPr/>
          </a:p>
        </p:txBody>
      </p:sp>
      <p:sp>
        <p:nvSpPr>
          <p:cNvPr id="243" name="Google Shape;243;p3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AutoNum type="arabicPeriod"/>
            </a:pPr>
            <a:r>
              <a:rPr b="1" lang="en" sz="1600"/>
              <a:t>Implements phased implementation for scope control.</a:t>
            </a:r>
            <a:endParaRPr b="1" sz="1600"/>
          </a:p>
          <a:p>
            <a:pPr indent="-330200" lvl="1" marL="914400" rtl="0" algn="l">
              <a:spcBef>
                <a:spcPts val="0"/>
              </a:spcBef>
              <a:spcAft>
                <a:spcPts val="0"/>
              </a:spcAft>
              <a:buSzPts val="1600"/>
              <a:buAutoNum type="alphaLcPeriod"/>
            </a:pPr>
            <a:r>
              <a:rPr b="1" lang="en" sz="1600"/>
              <a:t>First phase: Interim Initial Operating Segment (Interim IOS).</a:t>
            </a:r>
            <a:endParaRPr b="1" sz="1600"/>
          </a:p>
          <a:p>
            <a:pPr indent="-330200" lvl="2" marL="1371600" rtl="0" algn="l">
              <a:spcBef>
                <a:spcPts val="0"/>
              </a:spcBef>
              <a:spcAft>
                <a:spcPts val="0"/>
              </a:spcAft>
              <a:buSzPts val="1600"/>
              <a:buAutoNum type="romanLcPeriod"/>
            </a:pPr>
            <a:r>
              <a:rPr lang="en" sz="1600"/>
              <a:t>Under construction in the San Joaquin Valley.</a:t>
            </a:r>
            <a:endParaRPr sz="1600"/>
          </a:p>
          <a:p>
            <a:pPr indent="-330200" lvl="2" marL="1371600" rtl="0" algn="l">
              <a:spcBef>
                <a:spcPts val="0"/>
              </a:spcBef>
              <a:spcAft>
                <a:spcPts val="0"/>
              </a:spcAft>
              <a:buSzPts val="1600"/>
              <a:buAutoNum type="romanLcPeriod"/>
            </a:pPr>
            <a:r>
              <a:rPr lang="en" sz="1600"/>
              <a:t>Runs from Merced to Bakersfield.</a:t>
            </a:r>
            <a:endParaRPr sz="1600"/>
          </a:p>
          <a:p>
            <a:pPr indent="-330200" lvl="2" marL="1371600" rtl="0" algn="l">
              <a:spcBef>
                <a:spcPts val="0"/>
              </a:spcBef>
              <a:spcAft>
                <a:spcPts val="0"/>
              </a:spcAft>
              <a:buSzPts val="1600"/>
              <a:buAutoNum type="romanLcPeriod"/>
            </a:pPr>
            <a:r>
              <a:rPr lang="en" sz="1600"/>
              <a:t>Planned operations to begin in 2030 or slightly later.</a:t>
            </a:r>
            <a:endParaRPr sz="1600"/>
          </a:p>
          <a:p>
            <a:pPr indent="-330200" lvl="2" marL="1371600" rtl="0" algn="l">
              <a:spcBef>
                <a:spcPts val="0"/>
              </a:spcBef>
              <a:spcAft>
                <a:spcPts val="0"/>
              </a:spcAft>
              <a:buSzPts val="1600"/>
              <a:buAutoNum type="romanLcPeriod"/>
            </a:pPr>
            <a:r>
              <a:rPr lang="en" sz="1600"/>
              <a:t>Upgrades commuter rail systems in San Francisco Bay Area and Greater Los Angeles.</a:t>
            </a:r>
            <a:endParaRPr sz="1600"/>
          </a:p>
          <a:p>
            <a:pPr indent="-330200" lvl="1" marL="914400" rtl="0" algn="l">
              <a:spcBef>
                <a:spcPts val="0"/>
              </a:spcBef>
              <a:spcAft>
                <a:spcPts val="0"/>
              </a:spcAft>
              <a:buSzPts val="1600"/>
              <a:buAutoNum type="alphaLcPeriod"/>
            </a:pPr>
            <a:r>
              <a:rPr b="1" lang="en" sz="1600"/>
              <a:t>Second Phase (currently unnamed):</a:t>
            </a:r>
            <a:endParaRPr b="1" sz="1600"/>
          </a:p>
          <a:p>
            <a:pPr indent="-330200" lvl="2" marL="1371600" rtl="0" algn="l">
              <a:spcBef>
                <a:spcPts val="0"/>
              </a:spcBef>
              <a:spcAft>
                <a:spcPts val="0"/>
              </a:spcAft>
              <a:buSzPts val="1600"/>
              <a:buAutoNum type="romanLcPeriod"/>
            </a:pPr>
            <a:r>
              <a:rPr lang="en" sz="1600"/>
              <a:t>Extends north to Sacramento and south to San Diego. </a:t>
            </a:r>
            <a:endParaRPr sz="1600"/>
          </a:p>
          <a:p>
            <a:pPr indent="-330200" lvl="2" marL="1371600" rtl="0" algn="l">
              <a:spcBef>
                <a:spcPts val="0"/>
              </a:spcBef>
              <a:spcAft>
                <a:spcPts val="0"/>
              </a:spcAft>
              <a:buSzPts val="1600"/>
              <a:buAutoNum type="romanLcPeriod"/>
            </a:pPr>
            <a:r>
              <a:rPr lang="en" sz="1600"/>
              <a:t>Total system length of about 800 miles. </a:t>
            </a:r>
            <a:endParaRPr sz="1600"/>
          </a:p>
          <a:p>
            <a:pPr indent="-330200" lvl="2" marL="1371600" rtl="0" algn="l">
              <a:spcBef>
                <a:spcPts val="0"/>
              </a:spcBef>
              <a:spcAft>
                <a:spcPts val="0"/>
              </a:spcAft>
              <a:buSzPts val="1600"/>
              <a:buAutoNum type="romanLcPeriod"/>
            </a:pPr>
            <a:r>
              <a:rPr lang="en" sz="1600"/>
              <a:t>Limited to 24 stations as per Proposition 1A.</a:t>
            </a:r>
            <a:endParaRPr sz="1600"/>
          </a:p>
        </p:txBody>
      </p:sp>
      <p:pic>
        <p:nvPicPr>
          <p:cNvPr id="244" name="Google Shape;244;p36"/>
          <p:cNvPicPr preferRelativeResize="0"/>
          <p:nvPr/>
        </p:nvPicPr>
        <p:blipFill>
          <a:blip r:embed="rId3">
            <a:alphaModFix/>
          </a:blip>
          <a:stretch>
            <a:fillRect/>
          </a:stretch>
        </p:blipFill>
        <p:spPr>
          <a:xfrm>
            <a:off x="6620501" y="445025"/>
            <a:ext cx="2345950" cy="15083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3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Change Control Systems</a:t>
            </a:r>
            <a:endParaRPr/>
          </a:p>
        </p:txBody>
      </p:sp>
      <p:sp>
        <p:nvSpPr>
          <p:cNvPr id="250" name="Google Shape;250;p37"/>
          <p:cNvSpPr txBox="1"/>
          <p:nvPr>
            <p:ph idx="1" type="body"/>
          </p:nvPr>
        </p:nvSpPr>
        <p:spPr>
          <a:xfrm>
            <a:off x="311700" y="1152475"/>
            <a:ext cx="4759200" cy="34164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b="1" lang="en" sz="1600"/>
              <a:t>Change Control Committee (CCC): </a:t>
            </a:r>
            <a:r>
              <a:rPr lang="en" sz="1600"/>
              <a:t>Established in September 2021 to manage change orders, set standards, and provide recommendations on major changes.</a:t>
            </a:r>
            <a:endParaRPr sz="1600"/>
          </a:p>
          <a:p>
            <a:pPr indent="-330200" lvl="0" marL="457200" rtl="0" algn="l">
              <a:spcBef>
                <a:spcPts val="0"/>
              </a:spcBef>
              <a:spcAft>
                <a:spcPts val="0"/>
              </a:spcAft>
              <a:buSzPts val="1600"/>
              <a:buChar char="●"/>
            </a:pPr>
            <a:r>
              <a:rPr b="1" lang="en" sz="1600"/>
              <a:t>Third-Party Task Force: </a:t>
            </a:r>
            <a:r>
              <a:rPr lang="en" sz="1600"/>
              <a:t>A dedicated team to address construction impacts from key stakeholders like Irrigation Districts, Railroads, Local Agencies, and Utility organizations.</a:t>
            </a:r>
            <a:endParaRPr sz="1600"/>
          </a:p>
        </p:txBody>
      </p:sp>
      <p:pic>
        <p:nvPicPr>
          <p:cNvPr id="251" name="Google Shape;251;p37"/>
          <p:cNvPicPr preferRelativeResize="0"/>
          <p:nvPr/>
        </p:nvPicPr>
        <p:blipFill rotWithShape="1">
          <a:blip r:embed="rId3">
            <a:alphaModFix/>
          </a:blip>
          <a:srcRect b="14043" l="15324" r="16173" t="17454"/>
          <a:stretch/>
        </p:blipFill>
        <p:spPr>
          <a:xfrm>
            <a:off x="5490750" y="518200"/>
            <a:ext cx="2581351" cy="2581351"/>
          </a:xfrm>
          <a:prstGeom prst="rect">
            <a:avLst/>
          </a:prstGeom>
          <a:noFill/>
          <a:ln>
            <a:noFill/>
          </a:ln>
        </p:spPr>
      </p:pic>
      <p:pic>
        <p:nvPicPr>
          <p:cNvPr id="252" name="Google Shape;252;p37"/>
          <p:cNvPicPr preferRelativeResize="0"/>
          <p:nvPr/>
        </p:nvPicPr>
        <p:blipFill>
          <a:blip r:embed="rId4">
            <a:alphaModFix/>
          </a:blip>
          <a:stretch>
            <a:fillRect/>
          </a:stretch>
        </p:blipFill>
        <p:spPr>
          <a:xfrm>
            <a:off x="6302750" y="3141477"/>
            <a:ext cx="2841250" cy="19036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3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Configuration Management</a:t>
            </a:r>
            <a:endParaRPr/>
          </a:p>
        </p:txBody>
      </p:sp>
      <p:sp>
        <p:nvSpPr>
          <p:cNvPr id="258" name="Google Shape;258;p38"/>
          <p:cNvSpPr txBox="1"/>
          <p:nvPr>
            <p:ph idx="1" type="body"/>
          </p:nvPr>
        </p:nvSpPr>
        <p:spPr>
          <a:xfrm>
            <a:off x="311700" y="1152475"/>
            <a:ext cx="4078800" cy="34164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SzPts val="1600"/>
              <a:buChar char="●"/>
            </a:pPr>
            <a:r>
              <a:rPr lang="en" sz="1600"/>
              <a:t>Implemented a Staged Project Delivery process to manage the planning and environmental clearance process more effectively.</a:t>
            </a:r>
            <a:endParaRPr sz="1600"/>
          </a:p>
          <a:p>
            <a:pPr indent="-330200" lvl="0" marL="457200" rtl="0" algn="l">
              <a:spcBef>
                <a:spcPts val="0"/>
              </a:spcBef>
              <a:spcAft>
                <a:spcPts val="0"/>
              </a:spcAft>
              <a:buSzPts val="1600"/>
              <a:buChar char="●"/>
            </a:pPr>
            <a:r>
              <a:rPr lang="en" sz="1600"/>
              <a:t>The process consists of seven stages: Project Initiation, Environmental, Configuration Footprint, Early Works, Procurement, Construction, Closeout.</a:t>
            </a:r>
            <a:endParaRPr sz="1600"/>
          </a:p>
        </p:txBody>
      </p:sp>
      <p:pic>
        <p:nvPicPr>
          <p:cNvPr id="259" name="Google Shape;259;p38"/>
          <p:cNvPicPr preferRelativeResize="0"/>
          <p:nvPr/>
        </p:nvPicPr>
        <p:blipFill>
          <a:blip r:embed="rId3">
            <a:alphaModFix/>
          </a:blip>
          <a:stretch>
            <a:fillRect/>
          </a:stretch>
        </p:blipFill>
        <p:spPr>
          <a:xfrm>
            <a:off x="5425725" y="661263"/>
            <a:ext cx="2963378" cy="3820975"/>
          </a:xfrm>
          <a:prstGeom prst="rect">
            <a:avLst/>
          </a:prstGeom>
          <a:noFill/>
          <a:ln>
            <a:noFill/>
          </a:ln>
        </p:spPr>
      </p:pic>
      <p:pic>
        <p:nvPicPr>
          <p:cNvPr id="260" name="Google Shape;260;p38"/>
          <p:cNvPicPr preferRelativeResize="0"/>
          <p:nvPr/>
        </p:nvPicPr>
        <p:blipFill>
          <a:blip r:embed="rId4">
            <a:alphaModFix/>
          </a:blip>
          <a:stretch>
            <a:fillRect/>
          </a:stretch>
        </p:blipFill>
        <p:spPr>
          <a:xfrm>
            <a:off x="182074" y="3631750"/>
            <a:ext cx="8207025" cy="8504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3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Reasons for Change in CAHSR</a:t>
            </a:r>
            <a:endParaRPr/>
          </a:p>
        </p:txBody>
      </p:sp>
      <p:sp>
        <p:nvSpPr>
          <p:cNvPr id="266" name="Google Shape;266;p39"/>
          <p:cNvSpPr txBox="1"/>
          <p:nvPr>
            <p:ph idx="1" type="body"/>
          </p:nvPr>
        </p:nvSpPr>
        <p:spPr>
          <a:xfrm>
            <a:off x="311700" y="1152475"/>
            <a:ext cx="5764800" cy="34164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b="1" lang="en"/>
              <a:t>External Factors:</a:t>
            </a:r>
            <a:r>
              <a:rPr lang="en"/>
              <a:t> Property acquisition, lawsuits, management experience, legislative oversight, and inflation affect the project progress.</a:t>
            </a:r>
            <a:endParaRPr/>
          </a:p>
          <a:p>
            <a:pPr indent="0" lvl="0" marL="0" rtl="0" algn="l">
              <a:spcBef>
                <a:spcPts val="1200"/>
              </a:spcBef>
              <a:spcAft>
                <a:spcPts val="0"/>
              </a:spcAft>
              <a:buNone/>
            </a:pPr>
            <a:r>
              <a:rPr b="1" lang="en"/>
              <a:t>Impact:</a:t>
            </a:r>
            <a:r>
              <a:rPr lang="en"/>
              <a:t> These factors have led to cost escalations and delays.</a:t>
            </a:r>
            <a:endParaRPr/>
          </a:p>
          <a:p>
            <a:pPr indent="0" lvl="0" marL="0" rtl="0" algn="l">
              <a:spcBef>
                <a:spcPts val="1200"/>
              </a:spcBef>
              <a:spcAft>
                <a:spcPts val="0"/>
              </a:spcAft>
              <a:buNone/>
            </a:pPr>
            <a:r>
              <a:rPr b="1" lang="en"/>
              <a:t>Process Improvement</a:t>
            </a:r>
            <a:r>
              <a:rPr lang="en"/>
              <a:t>: Phased segments allow for continual improvements.</a:t>
            </a:r>
            <a:endParaRPr/>
          </a:p>
          <a:p>
            <a:pPr indent="0" lvl="0" marL="0" rtl="0" algn="l">
              <a:spcBef>
                <a:spcPts val="1200"/>
              </a:spcBef>
              <a:spcAft>
                <a:spcPts val="0"/>
              </a:spcAft>
              <a:buNone/>
            </a:pPr>
            <a:r>
              <a:rPr b="1" lang="en"/>
              <a:t>Interim IOS: </a:t>
            </a:r>
            <a:r>
              <a:rPr lang="en"/>
              <a:t>Scheduled for operation in 2030+ with a $100+ billion funding gap. Projected ridership down by 25% due to COVID-19 and declining population growth.</a:t>
            </a:r>
            <a:endParaRPr/>
          </a:p>
          <a:p>
            <a:pPr indent="0" lvl="0" marL="0" rtl="0" algn="l">
              <a:spcBef>
                <a:spcPts val="1200"/>
              </a:spcBef>
              <a:spcAft>
                <a:spcPts val="1200"/>
              </a:spcAft>
              <a:buNone/>
            </a:pPr>
            <a:r>
              <a:rPr b="1" lang="en"/>
              <a:t>Political &amp; Financial Challenges:</a:t>
            </a:r>
            <a:r>
              <a:rPr lang="en"/>
              <a:t> Seeking $8 billion in federal grants amid a changing political landscape.</a:t>
            </a:r>
            <a:endParaRPr/>
          </a:p>
        </p:txBody>
      </p:sp>
      <p:pic>
        <p:nvPicPr>
          <p:cNvPr id="267" name="Google Shape;267;p39"/>
          <p:cNvPicPr preferRelativeResize="0"/>
          <p:nvPr/>
        </p:nvPicPr>
        <p:blipFill>
          <a:blip r:embed="rId3">
            <a:alphaModFix/>
          </a:blip>
          <a:stretch>
            <a:fillRect/>
          </a:stretch>
        </p:blipFill>
        <p:spPr>
          <a:xfrm>
            <a:off x="6480750" y="693225"/>
            <a:ext cx="2491751" cy="1665825"/>
          </a:xfrm>
          <a:prstGeom prst="rect">
            <a:avLst/>
          </a:prstGeom>
          <a:noFill/>
          <a:ln>
            <a:noFill/>
          </a:ln>
        </p:spPr>
      </p:pic>
      <p:pic>
        <p:nvPicPr>
          <p:cNvPr id="268" name="Google Shape;268;p39"/>
          <p:cNvPicPr preferRelativeResize="0"/>
          <p:nvPr/>
        </p:nvPicPr>
        <p:blipFill>
          <a:blip r:embed="rId4">
            <a:alphaModFix/>
          </a:blip>
          <a:stretch>
            <a:fillRect/>
          </a:stretch>
        </p:blipFill>
        <p:spPr>
          <a:xfrm>
            <a:off x="6190700" y="2402247"/>
            <a:ext cx="2491750" cy="2277281"/>
          </a:xfrm>
          <a:prstGeom prst="rect">
            <a:avLst/>
          </a:prstGeom>
          <a:noFill/>
          <a:ln>
            <a:noFill/>
          </a:ln>
        </p:spPr>
      </p:pic>
      <p:pic>
        <p:nvPicPr>
          <p:cNvPr id="269" name="Google Shape;269;p39"/>
          <p:cNvPicPr preferRelativeResize="0"/>
          <p:nvPr/>
        </p:nvPicPr>
        <p:blipFill rotWithShape="1">
          <a:blip r:embed="rId5">
            <a:alphaModFix/>
          </a:blip>
          <a:srcRect b="0" l="0" r="24885" t="17437"/>
          <a:stretch/>
        </p:blipFill>
        <p:spPr>
          <a:xfrm>
            <a:off x="5588250" y="531251"/>
            <a:ext cx="1509475" cy="9232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4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Steps in Change Control in HSR</a:t>
            </a:r>
            <a:endParaRPr/>
          </a:p>
        </p:txBody>
      </p:sp>
      <p:sp>
        <p:nvSpPr>
          <p:cNvPr id="275" name="Google Shape;275;p40"/>
          <p:cNvSpPr txBox="1"/>
          <p:nvPr>
            <p:ph idx="1" type="body"/>
          </p:nvPr>
        </p:nvSpPr>
        <p:spPr>
          <a:xfrm>
            <a:off x="311700" y="1152475"/>
            <a:ext cx="7145100" cy="3416400"/>
          </a:xfrm>
          <a:prstGeom prst="rect">
            <a:avLst/>
          </a:prstGeom>
        </p:spPr>
        <p:txBody>
          <a:bodyPr anchorCtr="0" anchor="t" bIns="91425" lIns="91425" spcFirstLastPara="1" rIns="91425" wrap="square" tIns="91425">
            <a:noAutofit/>
          </a:bodyPr>
          <a:lstStyle/>
          <a:p>
            <a:pPr indent="-332105" lvl="0" marL="457200" rtl="0" algn="l">
              <a:lnSpc>
                <a:spcPct val="105000"/>
              </a:lnSpc>
              <a:spcBef>
                <a:spcPts val="0"/>
              </a:spcBef>
              <a:spcAft>
                <a:spcPts val="0"/>
              </a:spcAft>
              <a:buSzPts val="1630"/>
              <a:buChar char="●"/>
            </a:pPr>
            <a:r>
              <a:rPr b="1" lang="en" sz="1629"/>
              <a:t>Identifying impacts:</a:t>
            </a:r>
            <a:endParaRPr b="1" sz="1629"/>
          </a:p>
          <a:p>
            <a:pPr indent="-332105" lvl="1" marL="914400" rtl="0" algn="l">
              <a:lnSpc>
                <a:spcPct val="105000"/>
              </a:lnSpc>
              <a:spcBef>
                <a:spcPts val="0"/>
              </a:spcBef>
              <a:spcAft>
                <a:spcPts val="0"/>
              </a:spcAft>
              <a:buSzPts val="1630"/>
              <a:buChar char="○"/>
            </a:pPr>
            <a:r>
              <a:rPr lang="en" sz="1629"/>
              <a:t>Working to define project scope with community and stakeholder input.</a:t>
            </a:r>
            <a:endParaRPr sz="1629"/>
          </a:p>
          <a:p>
            <a:pPr indent="-332105" lvl="1" marL="914400" rtl="0" algn="l">
              <a:lnSpc>
                <a:spcPct val="105000"/>
              </a:lnSpc>
              <a:spcBef>
                <a:spcPts val="0"/>
              </a:spcBef>
              <a:spcAft>
                <a:spcPts val="0"/>
              </a:spcAft>
              <a:buSzPts val="1630"/>
              <a:buChar char="○"/>
            </a:pPr>
            <a:r>
              <a:rPr lang="en" sz="1629"/>
              <a:t>Identifying potential impacts of changes on affected communities.</a:t>
            </a:r>
            <a:endParaRPr sz="1629"/>
          </a:p>
          <a:p>
            <a:pPr indent="-332105" lvl="0" marL="457200" rtl="0" algn="l">
              <a:lnSpc>
                <a:spcPct val="105000"/>
              </a:lnSpc>
              <a:spcBef>
                <a:spcPts val="0"/>
              </a:spcBef>
              <a:spcAft>
                <a:spcPts val="0"/>
              </a:spcAft>
              <a:buSzPts val="1630"/>
              <a:buChar char="●"/>
            </a:pPr>
            <a:r>
              <a:rPr b="1" lang="en" sz="1629"/>
              <a:t>Investigating alternatives:</a:t>
            </a:r>
            <a:endParaRPr b="1" sz="1629"/>
          </a:p>
          <a:p>
            <a:pPr indent="-332105" lvl="1" marL="914400" rtl="0" algn="l">
              <a:lnSpc>
                <a:spcPct val="105000"/>
              </a:lnSpc>
              <a:spcBef>
                <a:spcPts val="0"/>
              </a:spcBef>
              <a:spcAft>
                <a:spcPts val="0"/>
              </a:spcAft>
              <a:buSzPts val="1630"/>
              <a:buChar char="○"/>
            </a:pPr>
            <a:r>
              <a:rPr lang="en" sz="1629"/>
              <a:t>Continuously monitoring opportunities for private-sector investment.</a:t>
            </a:r>
            <a:endParaRPr sz="1629"/>
          </a:p>
          <a:p>
            <a:pPr indent="-332105" lvl="1" marL="914400" rtl="0" algn="l">
              <a:lnSpc>
                <a:spcPct val="105000"/>
              </a:lnSpc>
              <a:spcBef>
                <a:spcPts val="0"/>
              </a:spcBef>
              <a:spcAft>
                <a:spcPts val="0"/>
              </a:spcAft>
              <a:buSzPts val="1630"/>
              <a:buChar char="○"/>
            </a:pPr>
            <a:r>
              <a:rPr lang="en" sz="1629"/>
              <a:t>Open to exploring alternative solutions before implementing changes.</a:t>
            </a:r>
            <a:endParaRPr sz="1629"/>
          </a:p>
          <a:p>
            <a:pPr indent="-332105" lvl="0" marL="457200" rtl="0" algn="l">
              <a:lnSpc>
                <a:spcPct val="105000"/>
              </a:lnSpc>
              <a:spcBef>
                <a:spcPts val="0"/>
              </a:spcBef>
              <a:spcAft>
                <a:spcPts val="0"/>
              </a:spcAft>
              <a:buSzPts val="1630"/>
              <a:buChar char="●"/>
            </a:pPr>
            <a:r>
              <a:rPr b="1" lang="en" sz="1629"/>
              <a:t>Communicating:</a:t>
            </a:r>
            <a:endParaRPr b="1" sz="1629"/>
          </a:p>
          <a:p>
            <a:pPr indent="-332105" lvl="1" marL="914400" rtl="0" algn="l">
              <a:lnSpc>
                <a:spcPct val="105000"/>
              </a:lnSpc>
              <a:spcBef>
                <a:spcPts val="0"/>
              </a:spcBef>
              <a:spcAft>
                <a:spcPts val="0"/>
              </a:spcAft>
              <a:buSzPts val="1630"/>
              <a:buChar char="○"/>
            </a:pPr>
            <a:r>
              <a:rPr lang="en" sz="1629"/>
              <a:t>Engaging in informed consultations with private-sector partners.</a:t>
            </a:r>
            <a:endParaRPr sz="1629"/>
          </a:p>
          <a:p>
            <a:pPr indent="-332105" lvl="1" marL="914400" rtl="0" algn="l">
              <a:lnSpc>
                <a:spcPct val="105000"/>
              </a:lnSpc>
              <a:spcBef>
                <a:spcPts val="0"/>
              </a:spcBef>
              <a:spcAft>
                <a:spcPts val="0"/>
              </a:spcAft>
              <a:buSzPts val="1630"/>
              <a:buChar char="○"/>
            </a:pPr>
            <a:r>
              <a:rPr lang="en" sz="1629"/>
              <a:t>Issuing Requests for Expressions of Interest.</a:t>
            </a:r>
            <a:endParaRPr sz="1629"/>
          </a:p>
          <a:p>
            <a:pPr indent="-332105" lvl="1" marL="914400" rtl="0" algn="l">
              <a:lnSpc>
                <a:spcPct val="105000"/>
              </a:lnSpc>
              <a:spcBef>
                <a:spcPts val="0"/>
              </a:spcBef>
              <a:spcAft>
                <a:spcPts val="0"/>
              </a:spcAft>
              <a:buSzPts val="1630"/>
              <a:buChar char="○"/>
            </a:pPr>
            <a:r>
              <a:rPr lang="en" sz="1629"/>
              <a:t>Commitment to ensuring stakeholders are informed about changes.</a:t>
            </a:r>
            <a:endParaRPr sz="1629"/>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4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Steps in Change Control in HSR</a:t>
            </a:r>
            <a:endParaRPr/>
          </a:p>
        </p:txBody>
      </p:sp>
      <p:sp>
        <p:nvSpPr>
          <p:cNvPr id="281" name="Google Shape;281;p41"/>
          <p:cNvSpPr txBox="1"/>
          <p:nvPr>
            <p:ph idx="1" type="body"/>
          </p:nvPr>
        </p:nvSpPr>
        <p:spPr>
          <a:xfrm>
            <a:off x="311700" y="1152475"/>
            <a:ext cx="5221800" cy="3416400"/>
          </a:xfrm>
          <a:prstGeom prst="rect">
            <a:avLst/>
          </a:prstGeom>
        </p:spPr>
        <p:txBody>
          <a:bodyPr anchorCtr="0" anchor="t" bIns="91425" lIns="91425" spcFirstLastPara="1" rIns="91425" wrap="square" tIns="91425">
            <a:noAutofit/>
          </a:bodyPr>
          <a:lstStyle/>
          <a:p>
            <a:pPr indent="-332105" lvl="0" marL="457200" rtl="0" algn="l">
              <a:lnSpc>
                <a:spcPct val="105000"/>
              </a:lnSpc>
              <a:spcBef>
                <a:spcPts val="0"/>
              </a:spcBef>
              <a:spcAft>
                <a:spcPts val="0"/>
              </a:spcAft>
              <a:buSzPts val="1630"/>
              <a:buChar char="●"/>
            </a:pPr>
            <a:r>
              <a:rPr b="1" lang="en" sz="1629"/>
              <a:t>Minimizing effects:</a:t>
            </a:r>
            <a:endParaRPr b="1" sz="1629"/>
          </a:p>
          <a:p>
            <a:pPr indent="-332105" lvl="1" marL="914400" rtl="0" algn="l">
              <a:lnSpc>
                <a:spcPct val="105000"/>
              </a:lnSpc>
              <a:spcBef>
                <a:spcPts val="0"/>
              </a:spcBef>
              <a:spcAft>
                <a:spcPts val="0"/>
              </a:spcAft>
              <a:buSzPts val="1630"/>
              <a:buChar char="○"/>
            </a:pPr>
            <a:r>
              <a:rPr lang="en" sz="1629"/>
              <a:t>Authority committed to mitigations for impacted communities.</a:t>
            </a:r>
            <a:endParaRPr sz="1629"/>
          </a:p>
          <a:p>
            <a:pPr indent="-332105" lvl="1" marL="914400" rtl="0" algn="l">
              <a:lnSpc>
                <a:spcPct val="105000"/>
              </a:lnSpc>
              <a:spcBef>
                <a:spcPts val="0"/>
              </a:spcBef>
              <a:spcAft>
                <a:spcPts val="0"/>
              </a:spcAft>
              <a:buSzPts val="1630"/>
              <a:buChar char="○"/>
            </a:pPr>
            <a:r>
              <a:rPr lang="en" sz="1629"/>
              <a:t>Efforts to minimize negative effects of changes.</a:t>
            </a:r>
            <a:endParaRPr sz="1629"/>
          </a:p>
          <a:p>
            <a:pPr indent="-332105" lvl="0" marL="457200" rtl="0" algn="l">
              <a:lnSpc>
                <a:spcPct val="105000"/>
              </a:lnSpc>
              <a:spcBef>
                <a:spcPts val="0"/>
              </a:spcBef>
              <a:spcAft>
                <a:spcPts val="0"/>
              </a:spcAft>
              <a:buSzPts val="1630"/>
              <a:buChar char="●"/>
            </a:pPr>
            <a:r>
              <a:rPr b="1" lang="en" sz="1629"/>
              <a:t>Ensuring implementation:</a:t>
            </a:r>
            <a:endParaRPr b="1" sz="1629"/>
          </a:p>
          <a:p>
            <a:pPr indent="-332105" lvl="1" marL="914400" rtl="0" algn="l">
              <a:lnSpc>
                <a:spcPct val="105000"/>
              </a:lnSpc>
              <a:spcBef>
                <a:spcPts val="0"/>
              </a:spcBef>
              <a:spcAft>
                <a:spcPts val="0"/>
              </a:spcAft>
              <a:buSzPts val="1630"/>
              <a:buChar char="○"/>
            </a:pPr>
            <a:r>
              <a:rPr lang="en" sz="1629"/>
              <a:t>Focus on delivering current project elements.</a:t>
            </a:r>
            <a:endParaRPr sz="1629"/>
          </a:p>
          <a:p>
            <a:pPr indent="-332105" lvl="1" marL="914400" rtl="0" algn="l">
              <a:lnSpc>
                <a:spcPct val="105000"/>
              </a:lnSpc>
              <a:spcBef>
                <a:spcPts val="0"/>
              </a:spcBef>
              <a:spcAft>
                <a:spcPts val="0"/>
              </a:spcAft>
              <a:buSzPts val="1630"/>
              <a:buChar char="○"/>
            </a:pPr>
            <a:r>
              <a:rPr lang="en" sz="1629"/>
              <a:t>Proactively planning for the next step in the program.</a:t>
            </a:r>
            <a:endParaRPr sz="1629"/>
          </a:p>
          <a:p>
            <a:pPr indent="-332105" lvl="1" marL="914400" rtl="0" algn="l">
              <a:lnSpc>
                <a:spcPct val="105000"/>
              </a:lnSpc>
              <a:spcBef>
                <a:spcPts val="0"/>
              </a:spcBef>
              <a:spcAft>
                <a:spcPts val="0"/>
              </a:spcAft>
              <a:buSzPts val="1630"/>
              <a:buChar char="○"/>
            </a:pPr>
            <a:r>
              <a:rPr lang="en" sz="1629"/>
              <a:t>Ensuring proper implementation and monitoring of changes.</a:t>
            </a:r>
            <a:endParaRPr sz="1629"/>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5"/>
          <p:cNvSpPr/>
          <p:nvPr/>
        </p:nvSpPr>
        <p:spPr>
          <a:xfrm>
            <a:off x="466725" y="1017725"/>
            <a:ext cx="3848100" cy="2068500"/>
          </a:xfrm>
          <a:prstGeom prst="wedgeRoundRectCallout">
            <a:avLst>
              <a:gd fmla="val -20833" name="adj1"/>
              <a:gd fmla="val 62500" name="adj2"/>
              <a:gd fmla="val 0" name="adj3"/>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5"/>
          <p:cNvSpPr txBox="1"/>
          <p:nvPr>
            <p:ph type="title"/>
          </p:nvPr>
        </p:nvSpPr>
        <p:spPr>
          <a:xfrm>
            <a:off x="311700" y="2952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Why does it matter? </a:t>
            </a:r>
            <a:endParaRPr b="1"/>
          </a:p>
        </p:txBody>
      </p:sp>
      <p:sp>
        <p:nvSpPr>
          <p:cNvPr id="74" name="Google Shape;74;p15"/>
          <p:cNvSpPr txBox="1"/>
          <p:nvPr>
            <p:ph idx="1" type="body"/>
          </p:nvPr>
        </p:nvSpPr>
        <p:spPr>
          <a:xfrm>
            <a:off x="542925" y="1123900"/>
            <a:ext cx="3695700" cy="17049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Clr>
                <a:schemeClr val="lt1"/>
              </a:buClr>
              <a:buSzPts val="2000"/>
              <a:buAutoNum type="arabicPeriod"/>
            </a:pPr>
            <a:r>
              <a:rPr b="1" lang="en" sz="2000">
                <a:solidFill>
                  <a:schemeClr val="lt1"/>
                </a:solidFill>
              </a:rPr>
              <a:t>Take millions of cars off the road </a:t>
            </a:r>
            <a:endParaRPr b="1" sz="2000">
              <a:solidFill>
                <a:schemeClr val="lt1"/>
              </a:solidFill>
            </a:endParaRPr>
          </a:p>
          <a:p>
            <a:pPr indent="-355600" lvl="0" marL="457200" rtl="0" algn="l">
              <a:spcBef>
                <a:spcPts val="0"/>
              </a:spcBef>
              <a:spcAft>
                <a:spcPts val="0"/>
              </a:spcAft>
              <a:buClr>
                <a:schemeClr val="lt1"/>
              </a:buClr>
              <a:buSzPts val="2000"/>
              <a:buAutoNum type="arabicPeriod"/>
            </a:pPr>
            <a:r>
              <a:rPr b="1" lang="en" sz="2000">
                <a:solidFill>
                  <a:schemeClr val="lt1"/>
                </a:solidFill>
              </a:rPr>
              <a:t>Saving millions of </a:t>
            </a:r>
            <a:r>
              <a:rPr b="1" lang="en" sz="2000">
                <a:solidFill>
                  <a:schemeClr val="lt1"/>
                </a:solidFill>
              </a:rPr>
              <a:t>barrels</a:t>
            </a:r>
            <a:r>
              <a:rPr b="1" lang="en" sz="2000">
                <a:solidFill>
                  <a:schemeClr val="lt1"/>
                </a:solidFill>
              </a:rPr>
              <a:t> of oil </a:t>
            </a:r>
            <a:endParaRPr b="1" sz="2000">
              <a:solidFill>
                <a:schemeClr val="lt1"/>
              </a:solidFill>
            </a:endParaRPr>
          </a:p>
          <a:p>
            <a:pPr indent="-355600" lvl="0" marL="457200" rtl="0" algn="l">
              <a:spcBef>
                <a:spcPts val="0"/>
              </a:spcBef>
              <a:spcAft>
                <a:spcPts val="0"/>
              </a:spcAft>
              <a:buClr>
                <a:schemeClr val="lt1"/>
              </a:buClr>
              <a:buSzPts val="2000"/>
              <a:buAutoNum type="arabicPeriod"/>
            </a:pPr>
            <a:r>
              <a:rPr b="1" lang="en" sz="2000">
                <a:solidFill>
                  <a:schemeClr val="lt1"/>
                </a:solidFill>
              </a:rPr>
              <a:t>Clean up the air </a:t>
            </a:r>
            <a:endParaRPr b="1" sz="2000">
              <a:solidFill>
                <a:schemeClr val="lt1"/>
              </a:solidFill>
            </a:endParaRPr>
          </a:p>
        </p:txBody>
      </p:sp>
      <p:pic>
        <p:nvPicPr>
          <p:cNvPr id="75" name="Google Shape;75;p15"/>
          <p:cNvPicPr preferRelativeResize="0"/>
          <p:nvPr/>
        </p:nvPicPr>
        <p:blipFill rotWithShape="1">
          <a:blip r:embed="rId3">
            <a:alphaModFix/>
          </a:blip>
          <a:srcRect b="27219" l="0" r="0" t="0"/>
          <a:stretch/>
        </p:blipFill>
        <p:spPr>
          <a:xfrm>
            <a:off x="533400" y="3399525"/>
            <a:ext cx="1707600" cy="1553475"/>
          </a:xfrm>
          <a:prstGeom prst="rect">
            <a:avLst/>
          </a:prstGeom>
          <a:noFill/>
          <a:ln>
            <a:noFill/>
          </a:ln>
        </p:spPr>
      </p:pic>
      <p:pic>
        <p:nvPicPr>
          <p:cNvPr id="76" name="Google Shape;76;p15"/>
          <p:cNvPicPr preferRelativeResize="0"/>
          <p:nvPr/>
        </p:nvPicPr>
        <p:blipFill>
          <a:blip r:embed="rId4">
            <a:alphaModFix/>
          </a:blip>
          <a:stretch>
            <a:fillRect/>
          </a:stretch>
        </p:blipFill>
        <p:spPr>
          <a:xfrm>
            <a:off x="4727074" y="295275"/>
            <a:ext cx="3639900" cy="4657724"/>
          </a:xfrm>
          <a:prstGeom prst="rect">
            <a:avLst/>
          </a:prstGeom>
          <a:noFill/>
          <a:ln cap="flat" cmpd="sng" w="38100">
            <a:solidFill>
              <a:schemeClr val="dk2"/>
            </a:solidFill>
            <a:prstDash val="solid"/>
            <a:round/>
            <a:headEnd len="sm" w="sm" type="none"/>
            <a:tailEnd len="sm" w="sm" type="none"/>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42"/>
          <p:cNvSpPr txBox="1"/>
          <p:nvPr>
            <p:ph type="title"/>
          </p:nvPr>
        </p:nvSpPr>
        <p:spPr>
          <a:xfrm>
            <a:off x="510450" y="2057400"/>
            <a:ext cx="8123100" cy="7788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Quality</a:t>
            </a:r>
            <a:r>
              <a:rPr lang="en"/>
              <a:t> Control</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43"/>
          <p:cNvSpPr txBox="1"/>
          <p:nvPr>
            <p:ph type="title"/>
          </p:nvPr>
        </p:nvSpPr>
        <p:spPr>
          <a:xfrm>
            <a:off x="311700" y="292975"/>
            <a:ext cx="8520600" cy="72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2820"/>
              <a:t> Stages in Quality Control</a:t>
            </a:r>
            <a:endParaRPr b="1" sz="2820"/>
          </a:p>
        </p:txBody>
      </p:sp>
      <p:sp>
        <p:nvSpPr>
          <p:cNvPr id="292" name="Google Shape;292;p43"/>
          <p:cNvSpPr/>
          <p:nvPr/>
        </p:nvSpPr>
        <p:spPr>
          <a:xfrm>
            <a:off x="596825" y="2278775"/>
            <a:ext cx="1914600" cy="1193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43"/>
          <p:cNvSpPr/>
          <p:nvPr/>
        </p:nvSpPr>
        <p:spPr>
          <a:xfrm>
            <a:off x="3206613" y="2050900"/>
            <a:ext cx="2956800" cy="1931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43"/>
          <p:cNvSpPr/>
          <p:nvPr/>
        </p:nvSpPr>
        <p:spPr>
          <a:xfrm>
            <a:off x="6716925" y="2349000"/>
            <a:ext cx="2213700" cy="998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43"/>
          <p:cNvSpPr txBox="1"/>
          <p:nvPr/>
        </p:nvSpPr>
        <p:spPr>
          <a:xfrm>
            <a:off x="3277075" y="2126850"/>
            <a:ext cx="2783100" cy="1779600"/>
          </a:xfrm>
          <a:prstGeom prst="rect">
            <a:avLst/>
          </a:prstGeom>
          <a:solidFill>
            <a:srgbClr val="EFEFEF"/>
          </a:solidFill>
          <a:ln>
            <a:noFill/>
          </a:ln>
        </p:spPr>
        <p:txBody>
          <a:bodyPr anchorCtr="0" anchor="t" bIns="91425" lIns="91425" spcFirstLastPara="1" rIns="91425" wrap="square" tIns="91425">
            <a:normAutofit/>
          </a:bodyPr>
          <a:lstStyle/>
          <a:p>
            <a:pPr indent="0" lvl="0" marL="0" rtl="0" algn="l">
              <a:spcBef>
                <a:spcPts val="0"/>
              </a:spcBef>
              <a:spcAft>
                <a:spcPts val="0"/>
              </a:spcAft>
              <a:buNone/>
            </a:pPr>
            <a:r>
              <a:rPr lang="en">
                <a:latin typeface="Proxima Nova"/>
                <a:ea typeface="Proxima Nova"/>
                <a:cs typeface="Proxima Nova"/>
                <a:sym typeface="Proxima Nova"/>
              </a:rPr>
              <a:t>    Design &amp; Build contracts</a:t>
            </a:r>
            <a:endParaRPr>
              <a:latin typeface="Proxima Nova"/>
              <a:ea typeface="Proxima Nova"/>
              <a:cs typeface="Proxima Nova"/>
              <a:sym typeface="Proxima Nova"/>
            </a:endParaRPr>
          </a:p>
          <a:p>
            <a:pPr indent="0" lvl="0" marL="457200" rtl="0" algn="l">
              <a:spcBef>
                <a:spcPts val="0"/>
              </a:spcBef>
              <a:spcAft>
                <a:spcPts val="0"/>
              </a:spcAft>
              <a:buNone/>
            </a:pPr>
            <a:r>
              <a:t/>
            </a:r>
            <a:endParaRPr>
              <a:latin typeface="Proxima Nova"/>
              <a:ea typeface="Proxima Nova"/>
              <a:cs typeface="Proxima Nova"/>
              <a:sym typeface="Proxima Nova"/>
            </a:endParaRPr>
          </a:p>
          <a:p>
            <a:pPr indent="-317500" lvl="0" marL="457200" rtl="0" algn="l">
              <a:spcBef>
                <a:spcPts val="0"/>
              </a:spcBef>
              <a:spcAft>
                <a:spcPts val="0"/>
              </a:spcAft>
              <a:buSzPts val="1400"/>
              <a:buFont typeface="Proxima Nova"/>
              <a:buAutoNum type="arabicPeriod"/>
            </a:pPr>
            <a:r>
              <a:rPr lang="en">
                <a:latin typeface="Proxima Nova"/>
                <a:ea typeface="Proxima Nova"/>
                <a:cs typeface="Proxima Nova"/>
                <a:sym typeface="Proxima Nova"/>
              </a:rPr>
              <a:t>Final Design</a:t>
            </a:r>
            <a:endParaRPr>
              <a:latin typeface="Proxima Nova"/>
              <a:ea typeface="Proxima Nova"/>
              <a:cs typeface="Proxima Nova"/>
              <a:sym typeface="Proxima Nova"/>
            </a:endParaRPr>
          </a:p>
          <a:p>
            <a:pPr indent="-317500" lvl="0" marL="457200" rtl="0" algn="l">
              <a:spcBef>
                <a:spcPts val="0"/>
              </a:spcBef>
              <a:spcAft>
                <a:spcPts val="0"/>
              </a:spcAft>
              <a:buSzPts val="1400"/>
              <a:buFont typeface="Proxima Nova"/>
              <a:buAutoNum type="arabicPeriod"/>
            </a:pPr>
            <a:r>
              <a:rPr lang="en">
                <a:latin typeface="Proxima Nova"/>
                <a:ea typeface="Proxima Nova"/>
                <a:cs typeface="Proxima Nova"/>
                <a:sym typeface="Proxima Nova"/>
              </a:rPr>
              <a:t>Construction</a:t>
            </a:r>
            <a:endParaRPr>
              <a:latin typeface="Proxima Nova"/>
              <a:ea typeface="Proxima Nova"/>
              <a:cs typeface="Proxima Nova"/>
              <a:sym typeface="Proxima Nova"/>
            </a:endParaRPr>
          </a:p>
          <a:p>
            <a:pPr indent="-317500" lvl="0" marL="457200" rtl="0" algn="l">
              <a:spcBef>
                <a:spcPts val="0"/>
              </a:spcBef>
              <a:spcAft>
                <a:spcPts val="0"/>
              </a:spcAft>
              <a:buSzPts val="1400"/>
              <a:buFont typeface="Proxima Nova"/>
              <a:buAutoNum type="arabicPeriod"/>
            </a:pPr>
            <a:r>
              <a:rPr lang="en">
                <a:latin typeface="Proxima Nova"/>
                <a:ea typeface="Proxima Nova"/>
                <a:cs typeface="Proxima Nova"/>
                <a:sym typeface="Proxima Nova"/>
              </a:rPr>
              <a:t>Testing and Acceptance</a:t>
            </a:r>
            <a:endParaRPr>
              <a:latin typeface="Proxima Nova"/>
              <a:ea typeface="Proxima Nova"/>
              <a:cs typeface="Proxima Nova"/>
              <a:sym typeface="Proxima Nova"/>
            </a:endParaRPr>
          </a:p>
          <a:p>
            <a:pPr indent="0" lvl="0" marL="457200" rtl="0" algn="l">
              <a:spcBef>
                <a:spcPts val="0"/>
              </a:spcBef>
              <a:spcAft>
                <a:spcPts val="0"/>
              </a:spcAft>
              <a:buNone/>
            </a:pPr>
            <a:r>
              <a:t/>
            </a:r>
            <a:endParaRPr>
              <a:latin typeface="Proxima Nova"/>
              <a:ea typeface="Proxima Nova"/>
              <a:cs typeface="Proxima Nova"/>
              <a:sym typeface="Proxima Nova"/>
            </a:endParaRPr>
          </a:p>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296" name="Google Shape;296;p43"/>
          <p:cNvSpPr txBox="1"/>
          <p:nvPr/>
        </p:nvSpPr>
        <p:spPr>
          <a:xfrm>
            <a:off x="7585025" y="2832175"/>
            <a:ext cx="1584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297" name="Google Shape;297;p43"/>
          <p:cNvSpPr txBox="1"/>
          <p:nvPr/>
        </p:nvSpPr>
        <p:spPr>
          <a:xfrm>
            <a:off x="6825750" y="2430675"/>
            <a:ext cx="2006700" cy="831300"/>
          </a:xfrm>
          <a:prstGeom prst="rect">
            <a:avLst/>
          </a:prstGeom>
          <a:solidFill>
            <a:srgbClr val="EFEFEF"/>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Final Integration,      Testing and  Certification</a:t>
            </a:r>
            <a:endParaRPr/>
          </a:p>
        </p:txBody>
      </p:sp>
      <p:sp>
        <p:nvSpPr>
          <p:cNvPr id="298" name="Google Shape;298;p43"/>
          <p:cNvSpPr txBox="1"/>
          <p:nvPr/>
        </p:nvSpPr>
        <p:spPr>
          <a:xfrm>
            <a:off x="764275" y="2349000"/>
            <a:ext cx="1584300" cy="1046700"/>
          </a:xfrm>
          <a:prstGeom prst="rect">
            <a:avLst/>
          </a:prstGeom>
          <a:solidFill>
            <a:srgbClr val="EFEFEF"/>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Environmental Review and Preliminary Engineering</a:t>
            </a:r>
            <a:endParaRPr/>
          </a:p>
        </p:txBody>
      </p:sp>
      <p:sp>
        <p:nvSpPr>
          <p:cNvPr id="299" name="Google Shape;299;p43"/>
          <p:cNvSpPr txBox="1"/>
          <p:nvPr/>
        </p:nvSpPr>
        <p:spPr>
          <a:xfrm>
            <a:off x="520850" y="1212000"/>
            <a:ext cx="8366400" cy="431100"/>
          </a:xfrm>
          <a:prstGeom prst="rect">
            <a:avLst/>
          </a:prstGeom>
          <a:noFill/>
          <a:ln cap="flat" cmpd="sng" w="19050">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en" sz="1600">
                <a:latin typeface="Proxima Nova"/>
                <a:ea typeface="Proxima Nova"/>
                <a:cs typeface="Proxima Nova"/>
                <a:sym typeface="Proxima Nova"/>
              </a:rPr>
              <a:t>      </a:t>
            </a:r>
            <a:r>
              <a:rPr b="1" lang="en" sz="1600">
                <a:latin typeface="Proxima Nova"/>
                <a:ea typeface="Proxima Nova"/>
                <a:cs typeface="Proxima Nova"/>
                <a:sym typeface="Proxima Nova"/>
              </a:rPr>
              <a:t>Stage </a:t>
            </a:r>
            <a:r>
              <a:rPr b="1" lang="en" sz="1600">
                <a:latin typeface="Proxima Nova"/>
                <a:ea typeface="Proxima Nova"/>
                <a:cs typeface="Proxima Nova"/>
                <a:sym typeface="Proxima Nova"/>
              </a:rPr>
              <a:t>1                                                  Stage 2                                                  Stage 3</a:t>
            </a:r>
            <a:endParaRPr b="1" sz="1600">
              <a:latin typeface="Proxima Nova"/>
              <a:ea typeface="Proxima Nova"/>
              <a:cs typeface="Proxima Nova"/>
              <a:sym typeface="Proxima Nova"/>
            </a:endParaRPr>
          </a:p>
        </p:txBody>
      </p:sp>
      <p:sp>
        <p:nvSpPr>
          <p:cNvPr id="300" name="Google Shape;300;p43"/>
          <p:cNvSpPr/>
          <p:nvPr/>
        </p:nvSpPr>
        <p:spPr>
          <a:xfrm>
            <a:off x="2348675" y="2766875"/>
            <a:ext cx="1080300" cy="217200"/>
          </a:xfrm>
          <a:prstGeom prst="rightArrow">
            <a:avLst>
              <a:gd fmla="val 50000" name="adj1"/>
              <a:gd fmla="val 50000" name="adj2"/>
            </a:avLst>
          </a:prstGeom>
          <a:solidFill>
            <a:schemeClr val="lt2"/>
          </a:solidFill>
          <a:ln cap="flat" cmpd="sng" w="9525">
            <a:solidFill>
              <a:srgbClr val="61616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43"/>
          <p:cNvSpPr/>
          <p:nvPr/>
        </p:nvSpPr>
        <p:spPr>
          <a:xfrm>
            <a:off x="5789025" y="2763750"/>
            <a:ext cx="1080300" cy="217200"/>
          </a:xfrm>
          <a:prstGeom prst="rightArrow">
            <a:avLst>
              <a:gd fmla="val 50000" name="adj1"/>
              <a:gd fmla="val 50000" name="adj2"/>
            </a:avLst>
          </a:prstGeom>
          <a:solidFill>
            <a:schemeClr val="lt2"/>
          </a:solidFill>
          <a:ln cap="flat" cmpd="sng" w="9525">
            <a:solidFill>
              <a:srgbClr val="61616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44"/>
          <p:cNvSpPr txBox="1"/>
          <p:nvPr>
            <p:ph type="title"/>
          </p:nvPr>
        </p:nvSpPr>
        <p:spPr>
          <a:xfrm>
            <a:off x="585975" y="195325"/>
            <a:ext cx="7769400" cy="694500"/>
          </a:xfrm>
          <a:prstGeom prst="rect">
            <a:avLst/>
          </a:prstGeom>
          <a:solidFill>
            <a:schemeClr val="lt1"/>
          </a:solid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2820"/>
              <a:t> Stage 1</a:t>
            </a:r>
            <a:endParaRPr b="1" sz="2820"/>
          </a:p>
        </p:txBody>
      </p:sp>
      <p:sp>
        <p:nvSpPr>
          <p:cNvPr id="307" name="Google Shape;307;p44"/>
          <p:cNvSpPr/>
          <p:nvPr/>
        </p:nvSpPr>
        <p:spPr>
          <a:xfrm>
            <a:off x="585975" y="1334700"/>
            <a:ext cx="1638600" cy="1453800"/>
          </a:xfrm>
          <a:prstGeom prst="rect">
            <a:avLst/>
          </a:prstGeom>
          <a:solidFill>
            <a:srgbClr val="D9D9D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Identify project external requirements and analyze them for applicability </a:t>
            </a:r>
            <a:endParaRPr/>
          </a:p>
        </p:txBody>
      </p:sp>
      <p:sp>
        <p:nvSpPr>
          <p:cNvPr id="308" name="Google Shape;308;p44"/>
          <p:cNvSpPr/>
          <p:nvPr/>
        </p:nvSpPr>
        <p:spPr>
          <a:xfrm>
            <a:off x="2713075" y="1334850"/>
            <a:ext cx="1725600" cy="1453800"/>
          </a:xfrm>
          <a:prstGeom prst="rect">
            <a:avLst/>
          </a:prstGeom>
          <a:solidFill>
            <a:srgbClr val="D9D9D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Develop project internal requirement docs that tailor the project external requirements</a:t>
            </a:r>
            <a:endParaRPr/>
          </a:p>
        </p:txBody>
      </p:sp>
      <p:sp>
        <p:nvSpPr>
          <p:cNvPr id="309" name="Google Shape;309;p44"/>
          <p:cNvSpPr/>
          <p:nvPr/>
        </p:nvSpPr>
        <p:spPr>
          <a:xfrm>
            <a:off x="4896675" y="1334850"/>
            <a:ext cx="1725600" cy="1453800"/>
          </a:xfrm>
          <a:prstGeom prst="rect">
            <a:avLst/>
          </a:prstGeom>
          <a:solidFill>
            <a:srgbClr val="D9D9D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Apportion the project internal requirements to the specific procurement packages </a:t>
            </a:r>
            <a:endParaRPr/>
          </a:p>
        </p:txBody>
      </p:sp>
      <p:sp>
        <p:nvSpPr>
          <p:cNvPr id="310" name="Google Shape;310;p44"/>
          <p:cNvSpPr/>
          <p:nvPr/>
        </p:nvSpPr>
        <p:spPr>
          <a:xfrm>
            <a:off x="987475" y="3526650"/>
            <a:ext cx="1725600" cy="1377900"/>
          </a:xfrm>
          <a:prstGeom prst="rect">
            <a:avLst/>
          </a:prstGeom>
          <a:solidFill>
            <a:srgbClr val="D9D9D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Identify critical requirements and interfaces between procurement packages</a:t>
            </a:r>
            <a:endParaRPr/>
          </a:p>
        </p:txBody>
      </p:sp>
      <p:sp>
        <p:nvSpPr>
          <p:cNvPr id="311" name="Google Shape;311;p44"/>
          <p:cNvSpPr/>
          <p:nvPr/>
        </p:nvSpPr>
        <p:spPr>
          <a:xfrm>
            <a:off x="3504775" y="3502050"/>
            <a:ext cx="1725600" cy="1377900"/>
          </a:xfrm>
          <a:prstGeom prst="rect">
            <a:avLst/>
          </a:prstGeom>
          <a:solidFill>
            <a:srgbClr val="D9D9D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br>
              <a:rPr lang="en"/>
            </a:br>
            <a:r>
              <a:rPr lang="en"/>
              <a:t>Review the Preliminary Engineering (PE) prepared by the regional team</a:t>
            </a:r>
            <a:endParaRPr/>
          </a:p>
          <a:p>
            <a:pPr indent="0" lvl="0" marL="0" rtl="0" algn="l">
              <a:spcBef>
                <a:spcPts val="0"/>
              </a:spcBef>
              <a:spcAft>
                <a:spcPts val="0"/>
              </a:spcAft>
              <a:buNone/>
            </a:pPr>
            <a:r>
              <a:t/>
            </a:r>
            <a:endParaRPr/>
          </a:p>
        </p:txBody>
      </p:sp>
      <p:sp>
        <p:nvSpPr>
          <p:cNvPr id="312" name="Google Shape;312;p44"/>
          <p:cNvSpPr/>
          <p:nvPr/>
        </p:nvSpPr>
        <p:spPr>
          <a:xfrm>
            <a:off x="7113850" y="1334725"/>
            <a:ext cx="1638600" cy="1453800"/>
          </a:xfrm>
          <a:prstGeom prst="rect">
            <a:avLst/>
          </a:prstGeom>
          <a:solidFill>
            <a:srgbClr val="D9D9D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Apportion the project internal requirements to the technical criteria</a:t>
            </a:r>
            <a:endParaRPr/>
          </a:p>
        </p:txBody>
      </p:sp>
      <p:sp>
        <p:nvSpPr>
          <p:cNvPr id="313" name="Google Shape;313;p44"/>
          <p:cNvSpPr/>
          <p:nvPr/>
        </p:nvSpPr>
        <p:spPr>
          <a:xfrm>
            <a:off x="6012075" y="3526650"/>
            <a:ext cx="1638600" cy="1328700"/>
          </a:xfrm>
          <a:prstGeom prst="rect">
            <a:avLst/>
          </a:prstGeom>
          <a:solidFill>
            <a:srgbClr val="D9D9D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Support the change process by providing change impact analysis capabilities</a:t>
            </a:r>
            <a:endParaRPr/>
          </a:p>
        </p:txBody>
      </p:sp>
      <p:sp>
        <p:nvSpPr>
          <p:cNvPr id="314" name="Google Shape;314;p44"/>
          <p:cNvSpPr/>
          <p:nvPr/>
        </p:nvSpPr>
        <p:spPr>
          <a:xfrm>
            <a:off x="2224575" y="2050900"/>
            <a:ext cx="488400" cy="1953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44"/>
          <p:cNvSpPr/>
          <p:nvPr/>
        </p:nvSpPr>
        <p:spPr>
          <a:xfrm>
            <a:off x="4425013" y="2050900"/>
            <a:ext cx="488400" cy="1953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44"/>
          <p:cNvSpPr/>
          <p:nvPr/>
        </p:nvSpPr>
        <p:spPr>
          <a:xfrm>
            <a:off x="6625463" y="2050900"/>
            <a:ext cx="488400" cy="1953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44"/>
          <p:cNvSpPr/>
          <p:nvPr/>
        </p:nvSpPr>
        <p:spPr>
          <a:xfrm>
            <a:off x="2712975" y="4117950"/>
            <a:ext cx="791700" cy="1953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44"/>
          <p:cNvSpPr/>
          <p:nvPr/>
        </p:nvSpPr>
        <p:spPr>
          <a:xfrm>
            <a:off x="5220525" y="4117950"/>
            <a:ext cx="791700" cy="1953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45"/>
          <p:cNvSpPr txBox="1"/>
          <p:nvPr>
            <p:ph type="title"/>
          </p:nvPr>
        </p:nvSpPr>
        <p:spPr>
          <a:xfrm>
            <a:off x="311700" y="445025"/>
            <a:ext cx="86244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sz="3153"/>
              <a:t> </a:t>
            </a:r>
            <a:r>
              <a:rPr b="1" lang="en" sz="3153"/>
              <a:t>Stage</a:t>
            </a:r>
            <a:r>
              <a:rPr b="1" lang="en" sz="2820"/>
              <a:t> 2</a:t>
            </a:r>
            <a:endParaRPr b="1"/>
          </a:p>
        </p:txBody>
      </p:sp>
      <p:sp>
        <p:nvSpPr>
          <p:cNvPr id="324" name="Google Shape;324;p4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914400" rtl="0" algn="l">
              <a:lnSpc>
                <a:spcPct val="115000"/>
              </a:lnSpc>
              <a:spcBef>
                <a:spcPts val="0"/>
              </a:spcBef>
              <a:spcAft>
                <a:spcPts val="0"/>
              </a:spcAft>
              <a:buSzPts val="1800"/>
              <a:buChar char="●"/>
            </a:pPr>
            <a:r>
              <a:rPr lang="en"/>
              <a:t>Contractor design and construction submittals including QA/QC and self-certification</a:t>
            </a:r>
            <a:endParaRPr/>
          </a:p>
          <a:p>
            <a:pPr indent="-342900" lvl="0" marL="914400" rtl="0" algn="l">
              <a:lnSpc>
                <a:spcPct val="115000"/>
              </a:lnSpc>
              <a:spcBef>
                <a:spcPts val="0"/>
              </a:spcBef>
              <a:spcAft>
                <a:spcPts val="0"/>
              </a:spcAft>
              <a:buSzPts val="1800"/>
              <a:buChar char="●"/>
            </a:pPr>
            <a:r>
              <a:rPr lang="en"/>
              <a:t>Requirements verification traceability matrices (RVTM) demonstrating final design and construction is in compliance with technical contract requirements</a:t>
            </a:r>
            <a:endParaRPr/>
          </a:p>
          <a:p>
            <a:pPr indent="-342900" lvl="0" marL="914400" rtl="0" algn="l">
              <a:lnSpc>
                <a:spcPct val="115000"/>
              </a:lnSpc>
              <a:spcBef>
                <a:spcPts val="0"/>
              </a:spcBef>
              <a:spcAft>
                <a:spcPts val="0"/>
              </a:spcAft>
              <a:buSzPts val="1800"/>
              <a:buChar char="●"/>
            </a:pPr>
            <a:r>
              <a:rPr lang="en"/>
              <a:t>Certifiable Items Lists (CIL) demonstrating final design and construction is in compliance with critical interfaces as identified and specified in contract requirements</a:t>
            </a:r>
            <a:endParaRPr/>
          </a:p>
          <a:p>
            <a:pPr indent="0" lvl="0" marL="914400" rtl="0" algn="l">
              <a:lnSpc>
                <a:spcPct val="115000"/>
              </a:lnSpc>
              <a:spcBef>
                <a:spcPts val="1200"/>
              </a:spcBef>
              <a:spcAft>
                <a:spcPts val="1200"/>
              </a:spcAft>
              <a:buNone/>
            </a:pPr>
            <a:r>
              <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46"/>
          <p:cNvSpPr txBox="1"/>
          <p:nvPr>
            <p:ph type="title"/>
          </p:nvPr>
        </p:nvSpPr>
        <p:spPr>
          <a:xfrm>
            <a:off x="455750" y="445025"/>
            <a:ext cx="8376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2820"/>
              <a:t>  </a:t>
            </a:r>
            <a:r>
              <a:rPr b="1" lang="en" sz="2820"/>
              <a:t>Stage 3</a:t>
            </a:r>
            <a:endParaRPr b="1" sz="2820"/>
          </a:p>
        </p:txBody>
      </p:sp>
      <p:graphicFrame>
        <p:nvGraphicFramePr>
          <p:cNvPr id="330" name="Google Shape;330;p46"/>
          <p:cNvGraphicFramePr/>
          <p:nvPr/>
        </p:nvGraphicFramePr>
        <p:xfrm>
          <a:off x="768025" y="1339525"/>
          <a:ext cx="3000000" cy="3000000"/>
        </p:xfrm>
        <a:graphic>
          <a:graphicData uri="http://schemas.openxmlformats.org/drawingml/2006/table">
            <a:tbl>
              <a:tblPr>
                <a:noFill/>
                <a:tableStyleId>{7B46044D-D2E6-49B7-9D6F-37C051EB11D2}</a:tableStyleId>
              </a:tblPr>
              <a:tblGrid>
                <a:gridCol w="1489350"/>
                <a:gridCol w="1621100"/>
                <a:gridCol w="1555225"/>
                <a:gridCol w="1555225"/>
                <a:gridCol w="1555225"/>
              </a:tblGrid>
              <a:tr h="396200">
                <a:tc>
                  <a:txBody>
                    <a:bodyPr/>
                    <a:lstStyle/>
                    <a:p>
                      <a:pPr indent="0" lvl="0" marL="0" rtl="0" algn="l">
                        <a:spcBef>
                          <a:spcPts val="0"/>
                        </a:spcBef>
                        <a:spcAft>
                          <a:spcPts val="0"/>
                        </a:spcAft>
                        <a:buNone/>
                      </a:pPr>
                      <a:r>
                        <a:rPr lang="en"/>
                        <a:t>          Civil</a:t>
                      </a:r>
                      <a:endParaRPr/>
                    </a:p>
                  </a:txBody>
                  <a:tcPr marT="91425" marB="91425" marR="91425" marL="91425">
                    <a:lnL cap="flat" cmpd="sng" w="9525">
                      <a:solidFill>
                        <a:srgbClr val="61616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rgbClr val="616161"/>
                      </a:solidFill>
                      <a:prstDash val="solid"/>
                      <a:round/>
                      <a:headEnd len="sm" w="sm" type="none"/>
                      <a:tailEnd len="sm" w="sm" type="none"/>
                    </a:lnT>
                    <a:lnB cap="flat" cmpd="sng" w="9525">
                      <a:solidFill>
                        <a:srgbClr val="616161"/>
                      </a:solidFill>
                      <a:prstDash val="solid"/>
                      <a:round/>
                      <a:headEnd len="sm" w="sm" type="none"/>
                      <a:tailEnd len="sm" w="sm" type="none"/>
                    </a:lnB>
                    <a:solidFill>
                      <a:srgbClr val="D9D9D9"/>
                    </a:solidFill>
                  </a:tcPr>
                </a:tc>
                <a:tc>
                  <a:txBody>
                    <a:bodyPr/>
                    <a:lstStyle/>
                    <a:p>
                      <a:pPr indent="0" lvl="0" marL="0" rtl="0" algn="l">
                        <a:spcBef>
                          <a:spcPts val="0"/>
                        </a:spcBef>
                        <a:spcAft>
                          <a:spcPts val="0"/>
                        </a:spcAft>
                        <a:buNone/>
                      </a:pPr>
                      <a:r>
                        <a:rPr lang="en"/>
                        <a:t>      Trackwork</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solidFill>
                      <a:srgbClr val="D9D9D9"/>
                    </a:solidFill>
                  </a:tcPr>
                </a:tc>
                <a:tc>
                  <a:txBody>
                    <a:bodyPr/>
                    <a:lstStyle/>
                    <a:p>
                      <a:pPr indent="0" lvl="0" marL="0" rtl="0" algn="l">
                        <a:spcBef>
                          <a:spcPts val="0"/>
                        </a:spcBef>
                        <a:spcAft>
                          <a:spcPts val="0"/>
                        </a:spcAft>
                        <a:buNone/>
                      </a:pPr>
                      <a:r>
                        <a:rPr lang="en"/>
                        <a:t>      Systems</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solidFill>
                      <a:srgbClr val="D9D9D9"/>
                    </a:solidFill>
                  </a:tcPr>
                </a:tc>
                <a:tc>
                  <a:txBody>
                    <a:bodyPr/>
                    <a:lstStyle/>
                    <a:p>
                      <a:pPr indent="0" lvl="0" marL="0" rtl="0" algn="l">
                        <a:spcBef>
                          <a:spcPts val="0"/>
                        </a:spcBef>
                        <a:spcAft>
                          <a:spcPts val="0"/>
                        </a:spcAft>
                        <a:buNone/>
                      </a:pPr>
                      <a:r>
                        <a:rPr lang="en"/>
                        <a:t>   Rolling stock</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solidFill>
                      <a:srgbClr val="D9D9D9"/>
                    </a:solidFill>
                  </a:tcPr>
                </a:tc>
                <a:tc>
                  <a:txBody>
                    <a:bodyPr/>
                    <a:lstStyle/>
                    <a:p>
                      <a:pPr indent="0" lvl="0" marL="0" rtl="0" algn="l">
                        <a:spcBef>
                          <a:spcPts val="0"/>
                        </a:spcBef>
                        <a:spcAft>
                          <a:spcPts val="0"/>
                        </a:spcAft>
                        <a:buNone/>
                      </a:pPr>
                      <a:r>
                        <a:rPr lang="en"/>
                        <a:t>      Others</a:t>
                      </a:r>
                      <a:endParaRPr/>
                    </a:p>
                  </a:txBody>
                  <a:tcPr marT="91425" marB="91425" marR="91425" marL="91425">
                    <a:lnL cap="flat" cmpd="sng" w="9525">
                      <a:solidFill>
                        <a:schemeClr val="dk1"/>
                      </a:solidFill>
                      <a:prstDash val="solid"/>
                      <a:round/>
                      <a:headEnd len="sm" w="sm" type="none"/>
                      <a:tailEnd len="sm" w="sm" type="none"/>
                    </a:lnL>
                    <a:solidFill>
                      <a:srgbClr val="D9D9D9"/>
                    </a:solidFill>
                  </a:tcPr>
                </a:tc>
              </a:tr>
            </a:tbl>
          </a:graphicData>
        </a:graphic>
      </p:graphicFrame>
      <p:sp>
        <p:nvSpPr>
          <p:cNvPr id="331" name="Google Shape;331;p46"/>
          <p:cNvSpPr/>
          <p:nvPr/>
        </p:nvSpPr>
        <p:spPr>
          <a:xfrm>
            <a:off x="768025" y="2821325"/>
            <a:ext cx="2498100" cy="1421400"/>
          </a:xfrm>
          <a:prstGeom prst="rect">
            <a:avLst/>
          </a:prstGeom>
          <a:solidFill>
            <a:srgbClr val="EFEFE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Operations and Maintenance</a:t>
            </a:r>
            <a:endParaRPr/>
          </a:p>
        </p:txBody>
      </p:sp>
      <p:sp>
        <p:nvSpPr>
          <p:cNvPr id="332" name="Google Shape;332;p46"/>
          <p:cNvSpPr/>
          <p:nvPr/>
        </p:nvSpPr>
        <p:spPr>
          <a:xfrm>
            <a:off x="4731150" y="2057525"/>
            <a:ext cx="3870000" cy="2793000"/>
          </a:xfrm>
          <a:prstGeom prst="rect">
            <a:avLst/>
          </a:prstGeom>
          <a:solidFill>
            <a:srgbClr val="EFEFEF"/>
          </a:solidFill>
          <a:ln cap="flat" cmpd="sng" w="9525">
            <a:solidFill>
              <a:srgbClr val="61616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46"/>
          <p:cNvSpPr/>
          <p:nvPr/>
        </p:nvSpPr>
        <p:spPr>
          <a:xfrm>
            <a:off x="5111425" y="2224500"/>
            <a:ext cx="3178800" cy="1020000"/>
          </a:xfrm>
          <a:prstGeom prst="rect">
            <a:avLst/>
          </a:prstGeom>
          <a:solidFill>
            <a:schemeClr val="l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Proxima Nova"/>
                <a:ea typeface="Proxima Nova"/>
                <a:cs typeface="Proxima Nova"/>
                <a:sym typeface="Proxima Nova"/>
              </a:rPr>
              <a:t>          </a:t>
            </a:r>
            <a:r>
              <a:rPr b="1" lang="en">
                <a:latin typeface="Proxima Nova"/>
                <a:ea typeface="Proxima Nova"/>
                <a:cs typeface="Proxima Nova"/>
                <a:sym typeface="Proxima Nova"/>
              </a:rPr>
              <a:t>Integrated HSR system</a:t>
            </a:r>
            <a:br>
              <a:rPr b="1" lang="en">
                <a:latin typeface="Proxima Nova"/>
                <a:ea typeface="Proxima Nova"/>
                <a:cs typeface="Proxima Nova"/>
                <a:sym typeface="Proxima Nova"/>
              </a:rPr>
            </a:br>
            <a:br>
              <a:rPr lang="en">
                <a:latin typeface="Proxima Nova"/>
                <a:ea typeface="Proxima Nova"/>
                <a:cs typeface="Proxima Nova"/>
                <a:sym typeface="Proxima Nova"/>
              </a:rPr>
            </a:br>
            <a:r>
              <a:rPr lang="en">
                <a:latin typeface="Proxima Nova"/>
                <a:ea typeface="Proxima Nova"/>
                <a:cs typeface="Proxima Nova"/>
                <a:sym typeface="Proxima Nova"/>
              </a:rPr>
              <a:t>               1.  Startup Testing</a:t>
            </a:r>
            <a:br>
              <a:rPr lang="en">
                <a:latin typeface="Proxima Nova"/>
                <a:ea typeface="Proxima Nova"/>
                <a:cs typeface="Proxima Nova"/>
                <a:sym typeface="Proxima Nova"/>
              </a:rPr>
            </a:br>
            <a:r>
              <a:rPr lang="en">
                <a:latin typeface="Proxima Nova"/>
                <a:ea typeface="Proxima Nova"/>
                <a:cs typeface="Proxima Nova"/>
                <a:sym typeface="Proxima Nova"/>
              </a:rPr>
              <a:t>               2. Revenue Testing</a:t>
            </a:r>
            <a:endParaRPr>
              <a:latin typeface="Proxima Nova"/>
              <a:ea typeface="Proxima Nova"/>
              <a:cs typeface="Proxima Nova"/>
              <a:sym typeface="Proxima Nova"/>
            </a:endParaRPr>
          </a:p>
        </p:txBody>
      </p:sp>
      <p:sp>
        <p:nvSpPr>
          <p:cNvPr id="334" name="Google Shape;334;p46"/>
          <p:cNvSpPr/>
          <p:nvPr/>
        </p:nvSpPr>
        <p:spPr>
          <a:xfrm>
            <a:off x="5176050" y="3569925"/>
            <a:ext cx="3114300" cy="900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Revenue Operation</a:t>
            </a:r>
            <a:endParaRPr/>
          </a:p>
        </p:txBody>
      </p:sp>
      <p:sp>
        <p:nvSpPr>
          <p:cNvPr id="335" name="Google Shape;335;p46"/>
          <p:cNvSpPr/>
          <p:nvPr/>
        </p:nvSpPr>
        <p:spPr>
          <a:xfrm>
            <a:off x="6565025" y="3244500"/>
            <a:ext cx="183000" cy="365700"/>
          </a:xfrm>
          <a:prstGeom prst="downArrow">
            <a:avLst>
              <a:gd fmla="val 50000" name="adj1"/>
              <a:gd fmla="val 50000" name="adj2"/>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46"/>
          <p:cNvSpPr/>
          <p:nvPr/>
        </p:nvSpPr>
        <p:spPr>
          <a:xfrm>
            <a:off x="1660250" y="1735725"/>
            <a:ext cx="336300" cy="1107300"/>
          </a:xfrm>
          <a:prstGeom prst="downArrow">
            <a:avLst>
              <a:gd fmla="val 50000" name="adj1"/>
              <a:gd fmla="val 50000" name="adj2"/>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46"/>
          <p:cNvSpPr/>
          <p:nvPr/>
        </p:nvSpPr>
        <p:spPr>
          <a:xfrm>
            <a:off x="3266125" y="3347350"/>
            <a:ext cx="1464900" cy="365700"/>
          </a:xfrm>
          <a:prstGeom prst="rightArrow">
            <a:avLst>
              <a:gd fmla="val 50000" name="adj1"/>
              <a:gd fmla="val 50000" name="adj2"/>
            </a:avLst>
          </a:prstGeom>
          <a:solidFill>
            <a:srgbClr val="D9D9D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47"/>
          <p:cNvSpPr txBox="1"/>
          <p:nvPr>
            <p:ph type="title"/>
          </p:nvPr>
        </p:nvSpPr>
        <p:spPr>
          <a:xfrm>
            <a:off x="510450" y="2057400"/>
            <a:ext cx="8123100" cy="7788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Risk Monitoring</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4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Risk Monitoring and Management </a:t>
            </a:r>
            <a:endParaRPr/>
          </a:p>
        </p:txBody>
      </p:sp>
      <p:sp>
        <p:nvSpPr>
          <p:cNvPr id="348" name="Google Shape;348;p48"/>
          <p:cNvSpPr txBox="1"/>
          <p:nvPr>
            <p:ph idx="1" type="body"/>
          </p:nvPr>
        </p:nvSpPr>
        <p:spPr>
          <a:xfrm>
            <a:off x="311700" y="1189625"/>
            <a:ext cx="4769400" cy="3342900"/>
          </a:xfrm>
          <a:prstGeom prst="rect">
            <a:avLst/>
          </a:prstGeom>
        </p:spPr>
        <p:txBody>
          <a:bodyPr anchorCtr="0" anchor="t" bIns="91425" lIns="91425" spcFirstLastPara="1" rIns="91425" wrap="square" tIns="91425">
            <a:noAutofit/>
          </a:bodyPr>
          <a:lstStyle/>
          <a:p>
            <a:pPr indent="-361950" lvl="0" marL="457200" rtl="0" algn="l">
              <a:spcBef>
                <a:spcPts val="0"/>
              </a:spcBef>
              <a:spcAft>
                <a:spcPts val="0"/>
              </a:spcAft>
              <a:buSzPts val="2100"/>
              <a:buChar char="+"/>
            </a:pPr>
            <a:r>
              <a:rPr lang="en" sz="2100"/>
              <a:t>Program Level</a:t>
            </a:r>
            <a:endParaRPr sz="2100"/>
          </a:p>
          <a:p>
            <a:pPr indent="-342900" lvl="1" marL="914400" rtl="0" algn="l">
              <a:spcBef>
                <a:spcPts val="0"/>
              </a:spcBef>
              <a:spcAft>
                <a:spcPts val="0"/>
              </a:spcAft>
              <a:buSzPts val="1800"/>
              <a:buChar char="+"/>
            </a:pPr>
            <a:r>
              <a:rPr lang="en" sz="1800"/>
              <a:t>Financing and funding</a:t>
            </a:r>
            <a:endParaRPr sz="1800"/>
          </a:p>
          <a:p>
            <a:pPr indent="-342900" lvl="1" marL="914400" rtl="0" algn="l">
              <a:spcBef>
                <a:spcPts val="0"/>
              </a:spcBef>
              <a:spcAft>
                <a:spcPts val="0"/>
              </a:spcAft>
              <a:buSzPts val="1800"/>
              <a:buChar char="+"/>
            </a:pPr>
            <a:r>
              <a:rPr lang="en" sz="1800"/>
              <a:t>Legal and litigation</a:t>
            </a:r>
            <a:endParaRPr sz="1800"/>
          </a:p>
          <a:p>
            <a:pPr indent="-361950" lvl="0" marL="457200" rtl="0" algn="l">
              <a:spcBef>
                <a:spcPts val="0"/>
              </a:spcBef>
              <a:spcAft>
                <a:spcPts val="0"/>
              </a:spcAft>
              <a:buSzPts val="2100"/>
              <a:buChar char="+"/>
            </a:pPr>
            <a:r>
              <a:rPr lang="en" sz="2100"/>
              <a:t>Construction</a:t>
            </a:r>
            <a:endParaRPr sz="2100"/>
          </a:p>
          <a:p>
            <a:pPr indent="-342900" lvl="1" marL="914400" rtl="0" algn="l">
              <a:spcBef>
                <a:spcPts val="0"/>
              </a:spcBef>
              <a:spcAft>
                <a:spcPts val="0"/>
              </a:spcAft>
              <a:buSzPts val="1800"/>
              <a:buChar char="+"/>
            </a:pPr>
            <a:r>
              <a:rPr lang="en" sz="1800"/>
              <a:t>Right of way (ROW) acquisition delays</a:t>
            </a:r>
            <a:endParaRPr sz="1800"/>
          </a:p>
          <a:p>
            <a:pPr indent="-342900" lvl="1" marL="914400" rtl="0" algn="l">
              <a:spcBef>
                <a:spcPts val="0"/>
              </a:spcBef>
              <a:spcAft>
                <a:spcPts val="0"/>
              </a:spcAft>
              <a:buSzPts val="1800"/>
              <a:buChar char="+"/>
            </a:pPr>
            <a:r>
              <a:rPr lang="en" sz="1800"/>
              <a:t>Environmental</a:t>
            </a:r>
            <a:endParaRPr sz="1800"/>
          </a:p>
          <a:p>
            <a:pPr indent="-361950" lvl="0" marL="457200" rtl="0" algn="l">
              <a:spcBef>
                <a:spcPts val="0"/>
              </a:spcBef>
              <a:spcAft>
                <a:spcPts val="0"/>
              </a:spcAft>
              <a:buSzPts val="2100"/>
              <a:buChar char="+"/>
            </a:pPr>
            <a:r>
              <a:rPr lang="en" sz="2100"/>
              <a:t>Technology</a:t>
            </a:r>
            <a:endParaRPr sz="2100"/>
          </a:p>
          <a:p>
            <a:pPr indent="-342900" lvl="1" marL="914400" rtl="0" algn="l">
              <a:spcBef>
                <a:spcPts val="0"/>
              </a:spcBef>
              <a:spcAft>
                <a:spcPts val="0"/>
              </a:spcAft>
              <a:buSzPts val="1800"/>
              <a:buChar char="+"/>
            </a:pPr>
            <a:r>
              <a:rPr lang="en" sz="1800"/>
              <a:t>Engineering</a:t>
            </a:r>
            <a:r>
              <a:rPr lang="en" sz="1800"/>
              <a:t> and environmental</a:t>
            </a:r>
            <a:endParaRPr sz="1800"/>
          </a:p>
          <a:p>
            <a:pPr indent="0" lvl="0" marL="914400" rtl="0" algn="l">
              <a:spcBef>
                <a:spcPts val="1200"/>
              </a:spcBef>
              <a:spcAft>
                <a:spcPts val="1200"/>
              </a:spcAft>
              <a:buNone/>
            </a:pPr>
            <a:r>
              <a:t/>
            </a:r>
            <a:endParaRPr sz="2300"/>
          </a:p>
        </p:txBody>
      </p:sp>
      <p:pic>
        <p:nvPicPr>
          <p:cNvPr id="349" name="Google Shape;349;p48"/>
          <p:cNvPicPr preferRelativeResize="0"/>
          <p:nvPr/>
        </p:nvPicPr>
        <p:blipFill>
          <a:blip r:embed="rId3">
            <a:alphaModFix/>
          </a:blip>
          <a:stretch>
            <a:fillRect/>
          </a:stretch>
        </p:blipFill>
        <p:spPr>
          <a:xfrm>
            <a:off x="5367750" y="1189625"/>
            <a:ext cx="3245400" cy="3083568"/>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p4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Risk Monitoring and </a:t>
            </a:r>
            <a:r>
              <a:rPr lang="en"/>
              <a:t>Management</a:t>
            </a:r>
            <a:r>
              <a:rPr lang="en"/>
              <a:t> </a:t>
            </a:r>
            <a:endParaRPr/>
          </a:p>
        </p:txBody>
      </p:sp>
      <p:pic>
        <p:nvPicPr>
          <p:cNvPr id="355" name="Google Shape;355;p49"/>
          <p:cNvPicPr preferRelativeResize="0"/>
          <p:nvPr/>
        </p:nvPicPr>
        <p:blipFill>
          <a:blip r:embed="rId3">
            <a:alphaModFix/>
          </a:blip>
          <a:stretch>
            <a:fillRect/>
          </a:stretch>
        </p:blipFill>
        <p:spPr>
          <a:xfrm>
            <a:off x="1205787" y="1017725"/>
            <a:ext cx="6732425" cy="366152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5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Risk Monitoring and Management </a:t>
            </a:r>
            <a:endParaRPr/>
          </a:p>
        </p:txBody>
      </p:sp>
      <p:sp>
        <p:nvSpPr>
          <p:cNvPr id="361" name="Google Shape;361;p50"/>
          <p:cNvSpPr txBox="1"/>
          <p:nvPr>
            <p:ph idx="1" type="body"/>
          </p:nvPr>
        </p:nvSpPr>
        <p:spPr>
          <a:xfrm>
            <a:off x="311700" y="1017725"/>
            <a:ext cx="5465400" cy="3514800"/>
          </a:xfrm>
          <a:prstGeom prst="rect">
            <a:avLst/>
          </a:prstGeom>
        </p:spPr>
        <p:txBody>
          <a:bodyPr anchorCtr="0" anchor="t" bIns="91425" lIns="91425" spcFirstLastPara="1" rIns="91425" wrap="square" tIns="91425">
            <a:noAutofit/>
          </a:bodyPr>
          <a:lstStyle/>
          <a:p>
            <a:pPr indent="-361950" lvl="0" marL="457200" rtl="0" algn="l">
              <a:spcBef>
                <a:spcPts val="0"/>
              </a:spcBef>
              <a:spcAft>
                <a:spcPts val="0"/>
              </a:spcAft>
              <a:buSzPts val="2100"/>
              <a:buChar char="+"/>
            </a:pPr>
            <a:r>
              <a:rPr lang="en" sz="2100"/>
              <a:t>Principles</a:t>
            </a:r>
            <a:endParaRPr sz="2100"/>
          </a:p>
          <a:p>
            <a:pPr indent="-336550" lvl="1" marL="914400" rtl="0" algn="l">
              <a:spcBef>
                <a:spcPts val="0"/>
              </a:spcBef>
              <a:spcAft>
                <a:spcPts val="0"/>
              </a:spcAft>
              <a:buSzPts val="1700"/>
              <a:buChar char="+"/>
            </a:pPr>
            <a:r>
              <a:rPr lang="en" sz="1700"/>
              <a:t>Risks are “owned”</a:t>
            </a:r>
            <a:endParaRPr sz="1700"/>
          </a:p>
          <a:p>
            <a:pPr indent="-336550" lvl="1" marL="914400" rtl="0" algn="l">
              <a:spcBef>
                <a:spcPts val="0"/>
              </a:spcBef>
              <a:spcAft>
                <a:spcPts val="0"/>
              </a:spcAft>
              <a:buSzPts val="1700"/>
              <a:buChar char="+"/>
            </a:pPr>
            <a:r>
              <a:rPr lang="en" sz="1700"/>
              <a:t>Key risks </a:t>
            </a:r>
            <a:r>
              <a:rPr lang="en" sz="1700"/>
              <a:t>must</a:t>
            </a:r>
            <a:r>
              <a:rPr lang="en" sz="1700"/>
              <a:t> be documented and </a:t>
            </a:r>
            <a:r>
              <a:rPr lang="en" sz="1700"/>
              <a:t>monitored</a:t>
            </a:r>
            <a:endParaRPr sz="1700"/>
          </a:p>
          <a:p>
            <a:pPr indent="-361950" lvl="0" marL="457200" rtl="0" algn="l">
              <a:spcBef>
                <a:spcPts val="0"/>
              </a:spcBef>
              <a:spcAft>
                <a:spcPts val="0"/>
              </a:spcAft>
              <a:buSzPts val="2100"/>
              <a:buChar char="+"/>
            </a:pPr>
            <a:r>
              <a:rPr lang="en" sz="2100"/>
              <a:t>Organizational Structure</a:t>
            </a:r>
            <a:endParaRPr sz="2100"/>
          </a:p>
          <a:p>
            <a:pPr indent="-336550" lvl="1" marL="914400" rtl="0" algn="l">
              <a:spcBef>
                <a:spcPts val="0"/>
              </a:spcBef>
              <a:spcAft>
                <a:spcPts val="0"/>
              </a:spcAft>
              <a:buSzPts val="1700"/>
              <a:buChar char="+"/>
            </a:pPr>
            <a:r>
              <a:rPr lang="en" sz="1700"/>
              <a:t>Regional risk </a:t>
            </a:r>
            <a:r>
              <a:rPr lang="en" sz="1700"/>
              <a:t>managers</a:t>
            </a:r>
            <a:r>
              <a:rPr lang="en" sz="1700"/>
              <a:t>, Director of risk management and project control, holistic enterprise risk management program</a:t>
            </a:r>
            <a:endParaRPr sz="1700"/>
          </a:p>
          <a:p>
            <a:pPr indent="-361950" lvl="0" marL="457200" rtl="0" algn="l">
              <a:spcBef>
                <a:spcPts val="0"/>
              </a:spcBef>
              <a:spcAft>
                <a:spcPts val="0"/>
              </a:spcAft>
              <a:buSzPts val="2100"/>
              <a:buChar char="+"/>
            </a:pPr>
            <a:r>
              <a:rPr lang="en" sz="2100"/>
              <a:t>Risk Assessment Workshops</a:t>
            </a:r>
            <a:endParaRPr sz="2100"/>
          </a:p>
          <a:p>
            <a:pPr indent="-336550" lvl="1" marL="914400" rtl="0" algn="l">
              <a:spcBef>
                <a:spcPts val="0"/>
              </a:spcBef>
              <a:spcAft>
                <a:spcPts val="0"/>
              </a:spcAft>
              <a:buSzPts val="1700"/>
              <a:buChar char="+"/>
            </a:pPr>
            <a:r>
              <a:rPr lang="en" sz="1700"/>
              <a:t>Assess identified risks, mitigation strategies, and management plans</a:t>
            </a:r>
            <a:endParaRPr sz="1700"/>
          </a:p>
          <a:p>
            <a:pPr indent="0" lvl="0" marL="457200" rtl="0" algn="l">
              <a:spcBef>
                <a:spcPts val="1200"/>
              </a:spcBef>
              <a:spcAft>
                <a:spcPts val="1200"/>
              </a:spcAft>
              <a:buNone/>
            </a:pPr>
            <a:r>
              <a:t/>
            </a:r>
            <a:endParaRPr sz="2300"/>
          </a:p>
        </p:txBody>
      </p:sp>
      <p:pic>
        <p:nvPicPr>
          <p:cNvPr id="362" name="Google Shape;362;p50"/>
          <p:cNvPicPr preferRelativeResize="0"/>
          <p:nvPr/>
        </p:nvPicPr>
        <p:blipFill>
          <a:blip r:embed="rId3">
            <a:alphaModFix/>
          </a:blip>
          <a:stretch>
            <a:fillRect/>
          </a:stretch>
        </p:blipFill>
        <p:spPr>
          <a:xfrm>
            <a:off x="5840900" y="1667925"/>
            <a:ext cx="2991399" cy="180765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p5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Risk Monitoring and </a:t>
            </a:r>
            <a:r>
              <a:rPr lang="en"/>
              <a:t>Management</a:t>
            </a:r>
            <a:endParaRPr/>
          </a:p>
        </p:txBody>
      </p:sp>
      <p:sp>
        <p:nvSpPr>
          <p:cNvPr id="368" name="Google Shape;368;p51"/>
          <p:cNvSpPr txBox="1"/>
          <p:nvPr>
            <p:ph idx="1" type="body"/>
          </p:nvPr>
        </p:nvSpPr>
        <p:spPr>
          <a:xfrm>
            <a:off x="311700" y="1075900"/>
            <a:ext cx="3381600" cy="3826200"/>
          </a:xfrm>
          <a:prstGeom prst="rect">
            <a:avLst/>
          </a:prstGeom>
        </p:spPr>
        <p:txBody>
          <a:bodyPr anchorCtr="0" anchor="t" bIns="91425" lIns="91425" spcFirstLastPara="1" rIns="91425" wrap="square" tIns="91425">
            <a:normAutofit/>
          </a:bodyPr>
          <a:lstStyle/>
          <a:p>
            <a:pPr indent="-323850" lvl="0" marL="457200" rtl="0" algn="l">
              <a:lnSpc>
                <a:spcPct val="105000"/>
              </a:lnSpc>
              <a:spcBef>
                <a:spcPts val="0"/>
              </a:spcBef>
              <a:spcAft>
                <a:spcPts val="0"/>
              </a:spcAft>
              <a:buSzPts val="1500"/>
              <a:buChar char="+"/>
            </a:pPr>
            <a:r>
              <a:rPr b="1" lang="en" sz="1500"/>
              <a:t>Risk Register -</a:t>
            </a:r>
            <a:r>
              <a:rPr lang="en" sz="1500"/>
              <a:t> intermediate level of risk identification and monitoring in between project-level and enterprise-level.</a:t>
            </a:r>
            <a:endParaRPr sz="1500"/>
          </a:p>
          <a:p>
            <a:pPr indent="-323850" lvl="0" marL="457200" rtl="0" algn="l">
              <a:lnSpc>
                <a:spcPct val="105000"/>
              </a:lnSpc>
              <a:spcBef>
                <a:spcPts val="0"/>
              </a:spcBef>
              <a:spcAft>
                <a:spcPts val="0"/>
              </a:spcAft>
              <a:buSzPts val="1500"/>
              <a:buChar char="+"/>
            </a:pPr>
            <a:r>
              <a:rPr lang="en" sz="1500"/>
              <a:t>Key issues and other risks </a:t>
            </a:r>
            <a:r>
              <a:rPr lang="en" sz="1500"/>
              <a:t>that are being </a:t>
            </a:r>
            <a:r>
              <a:rPr b="1" lang="en" sz="1500"/>
              <a:t>captured and monitored </a:t>
            </a:r>
            <a:r>
              <a:rPr lang="en" sz="1500"/>
              <a:t>at the enterprise, project, and program level.</a:t>
            </a:r>
            <a:endParaRPr sz="1500"/>
          </a:p>
          <a:p>
            <a:pPr indent="-323850" lvl="0" marL="457200" rtl="0" algn="l">
              <a:lnSpc>
                <a:spcPct val="105000"/>
              </a:lnSpc>
              <a:spcBef>
                <a:spcPts val="0"/>
              </a:spcBef>
              <a:spcAft>
                <a:spcPts val="0"/>
              </a:spcAft>
              <a:buSzPts val="1500"/>
              <a:buChar char="+"/>
            </a:pPr>
            <a:r>
              <a:rPr lang="en" sz="1500"/>
              <a:t>The Authority finalizes</a:t>
            </a:r>
            <a:r>
              <a:rPr b="1" lang="en" sz="1500"/>
              <a:t> criteria that indicates</a:t>
            </a:r>
            <a:r>
              <a:rPr lang="en" sz="1500"/>
              <a:t> when risks should be escalated or de-escalated, as needed.</a:t>
            </a:r>
            <a:endParaRPr sz="1500"/>
          </a:p>
        </p:txBody>
      </p:sp>
      <p:pic>
        <p:nvPicPr>
          <p:cNvPr id="369" name="Google Shape;369;p51"/>
          <p:cNvPicPr preferRelativeResize="0"/>
          <p:nvPr/>
        </p:nvPicPr>
        <p:blipFill>
          <a:blip r:embed="rId3">
            <a:alphaModFix/>
          </a:blip>
          <a:stretch>
            <a:fillRect/>
          </a:stretch>
        </p:blipFill>
        <p:spPr>
          <a:xfrm>
            <a:off x="3653400" y="1017725"/>
            <a:ext cx="5425249" cy="355534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sp>
        <p:nvSpPr>
          <p:cNvPr id="81" name="Google Shape;81;p16"/>
          <p:cNvSpPr txBox="1"/>
          <p:nvPr>
            <p:ph idx="2" type="body"/>
          </p:nvPr>
        </p:nvSpPr>
        <p:spPr>
          <a:xfrm>
            <a:off x="311700" y="1133475"/>
            <a:ext cx="4155600" cy="3581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SzPts val="852"/>
              <a:buNone/>
            </a:pPr>
            <a:r>
              <a:rPr b="1" lang="en" sz="2195">
                <a:solidFill>
                  <a:schemeClr val="dk1"/>
                </a:solidFill>
              </a:rPr>
              <a:t>Need to Monitor and Control : </a:t>
            </a:r>
            <a:endParaRPr b="1" sz="2195">
              <a:solidFill>
                <a:schemeClr val="dk1"/>
              </a:solidFill>
            </a:endParaRPr>
          </a:p>
          <a:p>
            <a:pPr indent="-367982" lvl="0" marL="457200" rtl="0" algn="l">
              <a:spcBef>
                <a:spcPts val="1200"/>
              </a:spcBef>
              <a:spcAft>
                <a:spcPts val="0"/>
              </a:spcAft>
              <a:buClr>
                <a:schemeClr val="dk1"/>
              </a:buClr>
              <a:buSzPts val="2195"/>
              <a:buChar char="●"/>
            </a:pPr>
            <a:r>
              <a:rPr lang="en" sz="2195">
                <a:solidFill>
                  <a:schemeClr val="dk1"/>
                </a:solidFill>
              </a:rPr>
              <a:t>Various Priorities: Mobility, Economy, Environment</a:t>
            </a:r>
            <a:endParaRPr sz="2195">
              <a:solidFill>
                <a:schemeClr val="dk1"/>
              </a:solidFill>
            </a:endParaRPr>
          </a:p>
          <a:p>
            <a:pPr indent="-367982" lvl="0" marL="457200" rtl="0" algn="l">
              <a:spcBef>
                <a:spcPts val="0"/>
              </a:spcBef>
              <a:spcAft>
                <a:spcPts val="0"/>
              </a:spcAft>
              <a:buClr>
                <a:schemeClr val="dk1"/>
              </a:buClr>
              <a:buSzPts val="2195"/>
              <a:buChar char="●"/>
            </a:pPr>
            <a:r>
              <a:rPr lang="en" sz="2195">
                <a:solidFill>
                  <a:schemeClr val="dk1"/>
                </a:solidFill>
              </a:rPr>
              <a:t>Project progressing as fast as possible </a:t>
            </a:r>
            <a:endParaRPr sz="2195">
              <a:solidFill>
                <a:schemeClr val="dk1"/>
              </a:solidFill>
            </a:endParaRPr>
          </a:p>
          <a:p>
            <a:pPr indent="-367982" lvl="0" marL="457200" rtl="0" algn="l">
              <a:spcBef>
                <a:spcPts val="0"/>
              </a:spcBef>
              <a:spcAft>
                <a:spcPts val="0"/>
              </a:spcAft>
              <a:buClr>
                <a:schemeClr val="dk1"/>
              </a:buClr>
              <a:buSzPts val="2195"/>
              <a:buChar char="●"/>
            </a:pPr>
            <a:r>
              <a:rPr lang="en" sz="2195">
                <a:solidFill>
                  <a:schemeClr val="dk1"/>
                </a:solidFill>
              </a:rPr>
              <a:t>Strategically Allocating resources and managing finances</a:t>
            </a:r>
            <a:endParaRPr sz="2195">
              <a:solidFill>
                <a:schemeClr val="dk1"/>
              </a:solidFill>
            </a:endParaRPr>
          </a:p>
        </p:txBody>
      </p:sp>
      <p:sp>
        <p:nvSpPr>
          <p:cNvPr id="82" name="Google Shape;82;p16"/>
          <p:cNvSpPr txBox="1"/>
          <p:nvPr>
            <p:ph type="title"/>
          </p:nvPr>
        </p:nvSpPr>
        <p:spPr>
          <a:xfrm>
            <a:off x="311700" y="445025"/>
            <a:ext cx="40032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SzPts val="990"/>
              <a:buNone/>
            </a:pPr>
            <a:r>
              <a:rPr b="1" lang="en" sz="2580"/>
              <a:t>California High Speed Rail Project</a:t>
            </a:r>
            <a:endParaRPr b="1" sz="2580"/>
          </a:p>
        </p:txBody>
      </p:sp>
      <p:pic>
        <p:nvPicPr>
          <p:cNvPr id="83" name="Google Shape;83;p16"/>
          <p:cNvPicPr preferRelativeResize="0"/>
          <p:nvPr/>
        </p:nvPicPr>
        <p:blipFill>
          <a:blip r:embed="rId3">
            <a:alphaModFix/>
          </a:blip>
          <a:stretch>
            <a:fillRect/>
          </a:stretch>
        </p:blipFill>
        <p:spPr>
          <a:xfrm>
            <a:off x="5064663" y="652450"/>
            <a:ext cx="3724275" cy="3838575"/>
          </a:xfrm>
          <a:prstGeom prst="rect">
            <a:avLst/>
          </a:prstGeom>
          <a:noFill/>
          <a:ln>
            <a:noFill/>
          </a:ln>
        </p:spPr>
      </p:pic>
      <p:sp>
        <p:nvSpPr>
          <p:cNvPr id="84" name="Google Shape;84;p16"/>
          <p:cNvSpPr txBox="1"/>
          <p:nvPr/>
        </p:nvSpPr>
        <p:spPr>
          <a:xfrm>
            <a:off x="5143500" y="4558150"/>
            <a:ext cx="3645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chemeClr val="lt1"/>
                </a:solidFill>
                <a:latin typeface="Proxima Nova"/>
                <a:ea typeface="Proxima Nova"/>
                <a:cs typeface="Proxima Nova"/>
                <a:sym typeface="Proxima Nova"/>
              </a:rPr>
              <a:t>Triple </a:t>
            </a:r>
            <a:r>
              <a:rPr b="1" lang="en">
                <a:solidFill>
                  <a:schemeClr val="lt1"/>
                </a:solidFill>
                <a:latin typeface="Proxima Nova"/>
                <a:ea typeface="Proxima Nova"/>
                <a:cs typeface="Proxima Nova"/>
                <a:sym typeface="Proxima Nova"/>
              </a:rPr>
              <a:t>Constraints</a:t>
            </a:r>
            <a:r>
              <a:rPr b="1" lang="en">
                <a:solidFill>
                  <a:schemeClr val="lt1"/>
                </a:solidFill>
                <a:latin typeface="Proxima Nova"/>
                <a:ea typeface="Proxima Nova"/>
                <a:cs typeface="Proxima Nova"/>
                <a:sym typeface="Proxima Nova"/>
              </a:rPr>
              <a:t> </a:t>
            </a:r>
            <a:r>
              <a:rPr b="1" lang="en">
                <a:solidFill>
                  <a:schemeClr val="lt1"/>
                </a:solidFill>
                <a:latin typeface="Proxima Nova"/>
                <a:ea typeface="Proxima Nova"/>
                <a:cs typeface="Proxima Nova"/>
                <a:sym typeface="Proxima Nova"/>
              </a:rPr>
              <a:t>closely</a:t>
            </a:r>
            <a:r>
              <a:rPr b="1" lang="en">
                <a:solidFill>
                  <a:schemeClr val="lt1"/>
                </a:solidFill>
                <a:latin typeface="Proxima Nova"/>
                <a:ea typeface="Proxima Nova"/>
                <a:cs typeface="Proxima Nova"/>
                <a:sym typeface="Proxima Nova"/>
              </a:rPr>
              <a:t> </a:t>
            </a:r>
            <a:r>
              <a:rPr b="1" lang="en">
                <a:solidFill>
                  <a:schemeClr val="lt1"/>
                </a:solidFill>
                <a:latin typeface="Proxima Nova"/>
                <a:ea typeface="Proxima Nova"/>
                <a:cs typeface="Proxima Nova"/>
                <a:sym typeface="Proxima Nova"/>
              </a:rPr>
              <a:t>controlled</a:t>
            </a:r>
            <a:r>
              <a:rPr b="1" lang="en">
                <a:solidFill>
                  <a:schemeClr val="lt1"/>
                </a:solidFill>
                <a:latin typeface="Proxima Nova"/>
                <a:ea typeface="Proxima Nova"/>
                <a:cs typeface="Proxima Nova"/>
                <a:sym typeface="Proxima Nova"/>
              </a:rPr>
              <a:t> </a:t>
            </a:r>
            <a:endParaRPr b="1">
              <a:solidFill>
                <a:schemeClr val="lt1"/>
              </a:solidFill>
              <a:latin typeface="Proxima Nova"/>
              <a:ea typeface="Proxima Nova"/>
              <a:cs typeface="Proxima Nova"/>
              <a:sym typeface="Proxima Nova"/>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52"/>
          <p:cNvSpPr txBox="1"/>
          <p:nvPr>
            <p:ph type="title"/>
          </p:nvPr>
        </p:nvSpPr>
        <p:spPr>
          <a:xfrm>
            <a:off x="510450" y="2057400"/>
            <a:ext cx="8123100" cy="7788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Class Activity: Interactive Quiz</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53"/>
          <p:cNvSpPr txBox="1"/>
          <p:nvPr>
            <p:ph type="title"/>
          </p:nvPr>
        </p:nvSpPr>
        <p:spPr>
          <a:xfrm>
            <a:off x="510450" y="2057400"/>
            <a:ext cx="8123100" cy="7788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t>Host Link for Quiz: </a:t>
            </a:r>
            <a:r>
              <a:rPr lang="en"/>
              <a:t>https://create.kahoot.it/share/project-monitoring-quiz/a19cb12e-165e-4dca-a96f-11e2f94b2dd3</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p5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References</a:t>
            </a:r>
            <a:r>
              <a:rPr lang="en"/>
              <a:t> </a:t>
            </a:r>
            <a:endParaRPr/>
          </a:p>
        </p:txBody>
      </p:sp>
      <p:sp>
        <p:nvSpPr>
          <p:cNvPr id="385" name="Google Shape;385;p54"/>
          <p:cNvSpPr txBox="1"/>
          <p:nvPr>
            <p:ph idx="1" type="body"/>
          </p:nvPr>
        </p:nvSpPr>
        <p:spPr>
          <a:xfrm>
            <a:off x="311700" y="1152475"/>
            <a:ext cx="8520600" cy="3725100"/>
          </a:xfrm>
          <a:prstGeom prst="rect">
            <a:avLst/>
          </a:prstGeom>
        </p:spPr>
        <p:txBody>
          <a:bodyPr anchorCtr="0" anchor="t" bIns="91425" lIns="91425" spcFirstLastPara="1" rIns="91425" wrap="square" tIns="91425">
            <a:normAutofit fontScale="55000" lnSpcReduction="20000"/>
          </a:bodyPr>
          <a:lstStyle/>
          <a:p>
            <a:pPr indent="0" lvl="0" marL="0" rtl="0" algn="l">
              <a:spcBef>
                <a:spcPts val="0"/>
              </a:spcBef>
              <a:spcAft>
                <a:spcPts val="0"/>
              </a:spcAft>
              <a:buNone/>
            </a:pPr>
            <a:r>
              <a:rPr lang="en" u="sng">
                <a:solidFill>
                  <a:schemeClr val="hlink"/>
                </a:solidFill>
                <a:hlinkClick r:id="rId3"/>
              </a:rPr>
              <a:t>https://hsr.ca.gov/about/</a:t>
            </a:r>
            <a:endParaRPr/>
          </a:p>
          <a:p>
            <a:pPr indent="0" lvl="0" marL="0" rtl="0" algn="l">
              <a:spcBef>
                <a:spcPts val="1200"/>
              </a:spcBef>
              <a:spcAft>
                <a:spcPts val="0"/>
              </a:spcAft>
              <a:buNone/>
            </a:pPr>
            <a:r>
              <a:rPr lang="en" u="sng">
                <a:solidFill>
                  <a:schemeClr val="hlink"/>
                </a:solidFill>
                <a:hlinkClick r:id="rId4"/>
              </a:rPr>
              <a:t>https://hsr.ca.gov/about/high-speed-rail-business-plans/2022-business-plan/</a:t>
            </a:r>
            <a:endParaRPr/>
          </a:p>
          <a:p>
            <a:pPr indent="0" lvl="0" marL="0" rtl="0" algn="l">
              <a:spcBef>
                <a:spcPts val="1200"/>
              </a:spcBef>
              <a:spcAft>
                <a:spcPts val="0"/>
              </a:spcAft>
              <a:buNone/>
            </a:pPr>
            <a:r>
              <a:rPr lang="en" u="sng">
                <a:solidFill>
                  <a:schemeClr val="hlink"/>
                </a:solidFill>
                <a:hlinkClick r:id="rId5"/>
              </a:rPr>
              <a:t>https://hsr.ca.gov/wp-content/uploads/2022/05/2022-Business-Plan-FINAL-A11Y.pdf</a:t>
            </a:r>
            <a:endParaRPr/>
          </a:p>
          <a:p>
            <a:pPr indent="0" lvl="0" marL="0" rtl="0" algn="l">
              <a:spcBef>
                <a:spcPts val="1200"/>
              </a:spcBef>
              <a:spcAft>
                <a:spcPts val="0"/>
              </a:spcAft>
              <a:buNone/>
            </a:pPr>
            <a:r>
              <a:rPr lang="en" u="sng">
                <a:solidFill>
                  <a:schemeClr val="hlink"/>
                </a:solidFill>
                <a:hlinkClick r:id="rId6"/>
              </a:rPr>
              <a:t>https://www.hsr.ca.gov/wp-content/uploads/docs/programs/eir_memos/TM%201600.01%20VVMP%20R0%20130617%20no%20sigs.pdf</a:t>
            </a:r>
            <a:endParaRPr/>
          </a:p>
          <a:p>
            <a:pPr indent="0" lvl="0" marL="0" rtl="0" algn="l">
              <a:spcBef>
                <a:spcPts val="1200"/>
              </a:spcBef>
              <a:spcAft>
                <a:spcPts val="0"/>
              </a:spcAft>
              <a:buNone/>
            </a:pPr>
            <a:r>
              <a:rPr lang="en" u="sng">
                <a:solidFill>
                  <a:schemeClr val="hlink"/>
                </a:solidFill>
                <a:hlinkClick r:id="rId7"/>
              </a:rPr>
              <a:t>https://en.wikipedia.org/wiki/California_High-Speed_Rail</a:t>
            </a:r>
            <a:endParaRPr/>
          </a:p>
          <a:p>
            <a:pPr indent="0" lvl="0" marL="0" rtl="0" algn="l">
              <a:spcBef>
                <a:spcPts val="1200"/>
              </a:spcBef>
              <a:spcAft>
                <a:spcPts val="0"/>
              </a:spcAft>
              <a:buNone/>
            </a:pPr>
            <a:r>
              <a:rPr lang="en" u="sng">
                <a:solidFill>
                  <a:schemeClr val="hlink"/>
                </a:solidFill>
                <a:hlinkClick r:id="rId8"/>
              </a:rPr>
              <a:t>https://hsr.ca.gov/about/project-update-reports/2023-project-update-report/</a:t>
            </a:r>
            <a:endParaRPr/>
          </a:p>
          <a:p>
            <a:pPr indent="0" lvl="0" marL="0" rtl="0" algn="l">
              <a:spcBef>
                <a:spcPts val="1200"/>
              </a:spcBef>
              <a:spcAft>
                <a:spcPts val="0"/>
              </a:spcAft>
              <a:buNone/>
            </a:pPr>
            <a:r>
              <a:rPr lang="en" u="sng">
                <a:solidFill>
                  <a:schemeClr val="hlink"/>
                </a:solidFill>
                <a:hlinkClick r:id="rId9"/>
              </a:rPr>
              <a:t>https://hsr.ca.gov/wp-content/uploads/docs/about/business_plans/BPlan_2008_FullRpt.pdf</a:t>
            </a:r>
            <a:endParaRPr/>
          </a:p>
          <a:p>
            <a:pPr indent="0" lvl="0" marL="0" rtl="0" algn="l">
              <a:spcBef>
                <a:spcPts val="1200"/>
              </a:spcBef>
              <a:spcAft>
                <a:spcPts val="0"/>
              </a:spcAft>
              <a:buNone/>
            </a:pPr>
            <a:r>
              <a:rPr lang="en" u="sng">
                <a:solidFill>
                  <a:schemeClr val="hlink"/>
                </a:solidFill>
                <a:hlinkClick r:id="rId10"/>
              </a:rPr>
              <a:t>https://hsr.ca.gov/wp-content/uploads/docs/about/business_plans/BPlan_2012_rpt.pdf</a:t>
            </a:r>
            <a:endParaRPr/>
          </a:p>
          <a:p>
            <a:pPr indent="0" lvl="0" marL="0" rtl="0" algn="l">
              <a:spcBef>
                <a:spcPts val="1200"/>
              </a:spcBef>
              <a:spcAft>
                <a:spcPts val="0"/>
              </a:spcAft>
              <a:buNone/>
            </a:pPr>
            <a:r>
              <a:rPr lang="en" u="sng">
                <a:solidFill>
                  <a:schemeClr val="hlink"/>
                </a:solidFill>
                <a:hlinkClick r:id="rId11"/>
              </a:rPr>
              <a:t>https://hsr.ca.gov/about/high-speed-rail-business-plans/2014-business-plan/</a:t>
            </a:r>
            <a:endParaRPr/>
          </a:p>
          <a:p>
            <a:pPr indent="0" lvl="0" marL="0" rtl="0" algn="l">
              <a:spcBef>
                <a:spcPts val="1200"/>
              </a:spcBef>
              <a:spcAft>
                <a:spcPts val="0"/>
              </a:spcAft>
              <a:buNone/>
            </a:pPr>
            <a:r>
              <a:rPr lang="en" u="sng">
                <a:solidFill>
                  <a:schemeClr val="hlink"/>
                </a:solidFill>
                <a:hlinkClick r:id="rId12"/>
              </a:rPr>
              <a:t>https://hsr.ca.gov/wp-content/uploads/2021/04/2020_Business_Plan.pdf</a:t>
            </a:r>
            <a:endParaRPr/>
          </a:p>
          <a:p>
            <a:pPr indent="0" lvl="0" marL="0" rtl="0" algn="l">
              <a:spcBef>
                <a:spcPts val="1200"/>
              </a:spcBef>
              <a:spcAft>
                <a:spcPts val="0"/>
              </a:spcAft>
              <a:buNone/>
            </a:pPr>
            <a:r>
              <a:rPr lang="en" u="sng">
                <a:solidFill>
                  <a:schemeClr val="hlink"/>
                </a:solidFill>
                <a:hlinkClick r:id="rId13"/>
              </a:rPr>
              <a:t>https://hsr.ca.gov/wp-content/uploads/2022/05/2022-Business-Plan-FINAL-A11Y.pdf</a:t>
            </a:r>
            <a:endParaRPr/>
          </a:p>
          <a:p>
            <a:pPr indent="0" lvl="0" marL="0" rtl="0" algn="l">
              <a:spcBef>
                <a:spcPts val="1200"/>
              </a:spcBef>
              <a:spcAft>
                <a:spcPts val="120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17"/>
          <p:cNvSpPr txBox="1"/>
          <p:nvPr>
            <p:ph idx="2" type="body"/>
          </p:nvPr>
        </p:nvSpPr>
        <p:spPr>
          <a:xfrm>
            <a:off x="257175" y="531750"/>
            <a:ext cx="4271700" cy="4535700"/>
          </a:xfrm>
          <a:prstGeom prst="rect">
            <a:avLst/>
          </a:prstGeom>
        </p:spPr>
        <p:txBody>
          <a:bodyPr anchorCtr="0" anchor="ctr" bIns="91425" lIns="91425" spcFirstLastPara="1" rIns="91425" wrap="square" tIns="91425">
            <a:noAutofit/>
          </a:bodyPr>
          <a:lstStyle/>
          <a:p>
            <a:pPr indent="0" lvl="0" marL="0" rtl="0" algn="l">
              <a:lnSpc>
                <a:spcPct val="95000"/>
              </a:lnSpc>
              <a:spcBef>
                <a:spcPts val="0"/>
              </a:spcBef>
              <a:spcAft>
                <a:spcPts val="0"/>
              </a:spcAft>
              <a:buSzPts val="770"/>
              <a:buNone/>
            </a:pPr>
            <a:r>
              <a:rPr b="1" lang="en" sz="1760">
                <a:solidFill>
                  <a:schemeClr val="dk1"/>
                </a:solidFill>
              </a:rPr>
              <a:t>C</a:t>
            </a:r>
            <a:r>
              <a:rPr b="1" lang="en" sz="1760">
                <a:solidFill>
                  <a:schemeClr val="dk1"/>
                </a:solidFill>
              </a:rPr>
              <a:t>onstruction</a:t>
            </a:r>
            <a:r>
              <a:rPr b="1" lang="en" sz="1760">
                <a:solidFill>
                  <a:schemeClr val="dk1"/>
                </a:solidFill>
              </a:rPr>
              <a:t> : </a:t>
            </a:r>
            <a:endParaRPr b="1" sz="1760">
              <a:solidFill>
                <a:schemeClr val="dk1"/>
              </a:solidFill>
            </a:endParaRPr>
          </a:p>
          <a:p>
            <a:pPr indent="-340360" lvl="0" marL="457200" rtl="0" algn="l">
              <a:lnSpc>
                <a:spcPct val="95000"/>
              </a:lnSpc>
              <a:spcBef>
                <a:spcPts val="0"/>
              </a:spcBef>
              <a:spcAft>
                <a:spcPts val="0"/>
              </a:spcAft>
              <a:buClr>
                <a:schemeClr val="dk1"/>
              </a:buClr>
              <a:buSzPts val="1760"/>
              <a:buChar char="●"/>
            </a:pPr>
            <a:r>
              <a:rPr lang="en" sz="1760">
                <a:solidFill>
                  <a:schemeClr val="dk1"/>
                </a:solidFill>
              </a:rPr>
              <a:t>Completed Design </a:t>
            </a:r>
            <a:endParaRPr sz="1760">
              <a:solidFill>
                <a:schemeClr val="dk1"/>
              </a:solidFill>
            </a:endParaRPr>
          </a:p>
          <a:p>
            <a:pPr indent="-340360" lvl="0" marL="457200" rtl="0" algn="l">
              <a:lnSpc>
                <a:spcPct val="95000"/>
              </a:lnSpc>
              <a:spcBef>
                <a:spcPts val="0"/>
              </a:spcBef>
              <a:spcAft>
                <a:spcPts val="0"/>
              </a:spcAft>
              <a:buClr>
                <a:schemeClr val="dk1"/>
              </a:buClr>
              <a:buSzPts val="1760"/>
              <a:buChar char="●"/>
            </a:pPr>
            <a:r>
              <a:rPr lang="en" sz="1760">
                <a:solidFill>
                  <a:schemeClr val="dk1"/>
                </a:solidFill>
              </a:rPr>
              <a:t>Resolved</a:t>
            </a:r>
            <a:r>
              <a:rPr lang="en" sz="1760">
                <a:solidFill>
                  <a:schemeClr val="dk1"/>
                </a:solidFill>
              </a:rPr>
              <a:t> lots of scope changes </a:t>
            </a:r>
            <a:endParaRPr sz="1760">
              <a:solidFill>
                <a:schemeClr val="dk1"/>
              </a:solidFill>
            </a:endParaRPr>
          </a:p>
          <a:p>
            <a:pPr indent="-340360" lvl="0" marL="457200" rtl="0" algn="l">
              <a:lnSpc>
                <a:spcPct val="95000"/>
              </a:lnSpc>
              <a:spcBef>
                <a:spcPts val="0"/>
              </a:spcBef>
              <a:spcAft>
                <a:spcPts val="0"/>
              </a:spcAft>
              <a:buClr>
                <a:schemeClr val="dk1"/>
              </a:buClr>
              <a:buSzPts val="1760"/>
              <a:buChar char="●"/>
            </a:pPr>
            <a:r>
              <a:rPr lang="en" sz="1760">
                <a:solidFill>
                  <a:schemeClr val="dk1"/>
                </a:solidFill>
              </a:rPr>
              <a:t>Daily </a:t>
            </a:r>
            <a:r>
              <a:rPr lang="en" sz="1760">
                <a:solidFill>
                  <a:schemeClr val="dk1"/>
                </a:solidFill>
              </a:rPr>
              <a:t>construction</a:t>
            </a:r>
            <a:r>
              <a:rPr lang="en" sz="1760">
                <a:solidFill>
                  <a:schemeClr val="dk1"/>
                </a:solidFill>
              </a:rPr>
              <a:t> 3x in the last year </a:t>
            </a:r>
            <a:endParaRPr sz="1760">
              <a:solidFill>
                <a:schemeClr val="dk1"/>
              </a:solidFill>
            </a:endParaRPr>
          </a:p>
          <a:p>
            <a:pPr indent="0" lvl="0" marL="0" rtl="0" algn="l">
              <a:lnSpc>
                <a:spcPct val="95000"/>
              </a:lnSpc>
              <a:spcBef>
                <a:spcPts val="0"/>
              </a:spcBef>
              <a:spcAft>
                <a:spcPts val="0"/>
              </a:spcAft>
              <a:buNone/>
            </a:pPr>
            <a:r>
              <a:t/>
            </a:r>
            <a:endParaRPr sz="1760">
              <a:solidFill>
                <a:schemeClr val="dk1"/>
              </a:solidFill>
            </a:endParaRPr>
          </a:p>
          <a:p>
            <a:pPr indent="0" lvl="0" marL="0" rtl="0" algn="l">
              <a:lnSpc>
                <a:spcPct val="95000"/>
              </a:lnSpc>
              <a:spcBef>
                <a:spcPts val="0"/>
              </a:spcBef>
              <a:spcAft>
                <a:spcPts val="0"/>
              </a:spcAft>
              <a:buSzPts val="770"/>
              <a:buNone/>
            </a:pPr>
            <a:r>
              <a:rPr b="1" lang="en" sz="1760">
                <a:solidFill>
                  <a:schemeClr val="dk1"/>
                </a:solidFill>
              </a:rPr>
              <a:t>Land </a:t>
            </a:r>
            <a:r>
              <a:rPr b="1" lang="en" sz="1760">
                <a:solidFill>
                  <a:schemeClr val="dk1"/>
                </a:solidFill>
              </a:rPr>
              <a:t>acquisition: </a:t>
            </a:r>
            <a:endParaRPr b="1" sz="1760">
              <a:solidFill>
                <a:schemeClr val="dk1"/>
              </a:solidFill>
            </a:endParaRPr>
          </a:p>
          <a:p>
            <a:pPr indent="-340360" lvl="0" marL="457200" rtl="0" algn="l">
              <a:lnSpc>
                <a:spcPct val="95000"/>
              </a:lnSpc>
              <a:spcBef>
                <a:spcPts val="0"/>
              </a:spcBef>
              <a:spcAft>
                <a:spcPts val="0"/>
              </a:spcAft>
              <a:buClr>
                <a:schemeClr val="dk1"/>
              </a:buClr>
              <a:buSzPts val="1760"/>
              <a:buChar char="●"/>
            </a:pPr>
            <a:r>
              <a:rPr lang="en" sz="1760">
                <a:solidFill>
                  <a:schemeClr val="dk1"/>
                </a:solidFill>
              </a:rPr>
              <a:t>Ahead of schedule </a:t>
            </a:r>
            <a:endParaRPr sz="1760">
              <a:solidFill>
                <a:schemeClr val="dk1"/>
              </a:solidFill>
            </a:endParaRPr>
          </a:p>
          <a:p>
            <a:pPr indent="-340360" lvl="0" marL="457200" rtl="0" algn="l">
              <a:lnSpc>
                <a:spcPct val="95000"/>
              </a:lnSpc>
              <a:spcBef>
                <a:spcPts val="0"/>
              </a:spcBef>
              <a:spcAft>
                <a:spcPts val="0"/>
              </a:spcAft>
              <a:buClr>
                <a:schemeClr val="dk1"/>
              </a:buClr>
              <a:buSzPts val="1760"/>
              <a:buChar char="●"/>
            </a:pPr>
            <a:r>
              <a:rPr lang="en" sz="1760">
                <a:solidFill>
                  <a:schemeClr val="dk1"/>
                </a:solidFill>
              </a:rPr>
              <a:t>Issues with getting into construction contracts before acquiring the land </a:t>
            </a:r>
            <a:endParaRPr sz="1760">
              <a:solidFill>
                <a:schemeClr val="dk1"/>
              </a:solidFill>
            </a:endParaRPr>
          </a:p>
          <a:p>
            <a:pPr indent="-340360" lvl="0" marL="457200" rtl="0" algn="l">
              <a:lnSpc>
                <a:spcPct val="95000"/>
              </a:lnSpc>
              <a:spcBef>
                <a:spcPts val="0"/>
              </a:spcBef>
              <a:spcAft>
                <a:spcPts val="0"/>
              </a:spcAft>
              <a:buClr>
                <a:schemeClr val="dk1"/>
              </a:buClr>
              <a:buSzPts val="1760"/>
              <a:buChar char="●"/>
            </a:pPr>
            <a:r>
              <a:rPr lang="en" sz="1760">
                <a:solidFill>
                  <a:schemeClr val="dk1"/>
                </a:solidFill>
              </a:rPr>
              <a:t>Issues with permits and 3rd party concerns </a:t>
            </a:r>
            <a:endParaRPr sz="1760">
              <a:solidFill>
                <a:schemeClr val="dk1"/>
              </a:solidFill>
            </a:endParaRPr>
          </a:p>
          <a:p>
            <a:pPr indent="-340360" lvl="0" marL="457200" rtl="0" algn="l">
              <a:lnSpc>
                <a:spcPct val="95000"/>
              </a:lnSpc>
              <a:spcBef>
                <a:spcPts val="0"/>
              </a:spcBef>
              <a:spcAft>
                <a:spcPts val="0"/>
              </a:spcAft>
              <a:buClr>
                <a:schemeClr val="dk1"/>
              </a:buClr>
              <a:buSzPts val="1760"/>
              <a:buChar char="●"/>
            </a:pPr>
            <a:r>
              <a:rPr lang="en" sz="1760">
                <a:solidFill>
                  <a:schemeClr val="dk1"/>
                </a:solidFill>
              </a:rPr>
              <a:t>Changed leadership to attempt to fast track </a:t>
            </a:r>
            <a:endParaRPr sz="1760">
              <a:solidFill>
                <a:schemeClr val="dk1"/>
              </a:solidFill>
            </a:endParaRPr>
          </a:p>
          <a:p>
            <a:pPr indent="0" lvl="0" marL="0" rtl="0" algn="l">
              <a:lnSpc>
                <a:spcPct val="95000"/>
              </a:lnSpc>
              <a:spcBef>
                <a:spcPts val="0"/>
              </a:spcBef>
              <a:spcAft>
                <a:spcPts val="0"/>
              </a:spcAft>
              <a:buNone/>
            </a:pPr>
            <a:r>
              <a:t/>
            </a:r>
            <a:endParaRPr sz="1760">
              <a:solidFill>
                <a:schemeClr val="dk1"/>
              </a:solidFill>
            </a:endParaRPr>
          </a:p>
          <a:p>
            <a:pPr indent="0" lvl="0" marL="0" rtl="0" algn="l">
              <a:lnSpc>
                <a:spcPct val="95000"/>
              </a:lnSpc>
              <a:spcBef>
                <a:spcPts val="0"/>
              </a:spcBef>
              <a:spcAft>
                <a:spcPts val="0"/>
              </a:spcAft>
              <a:buSzPts val="770"/>
              <a:buNone/>
            </a:pPr>
            <a:r>
              <a:rPr b="1" lang="en" sz="1760">
                <a:solidFill>
                  <a:schemeClr val="dk1"/>
                </a:solidFill>
              </a:rPr>
              <a:t>Environmental review: </a:t>
            </a:r>
            <a:endParaRPr b="1" sz="1760">
              <a:solidFill>
                <a:schemeClr val="dk1"/>
              </a:solidFill>
            </a:endParaRPr>
          </a:p>
          <a:p>
            <a:pPr indent="-340360" lvl="0" marL="457200" rtl="0" algn="l">
              <a:lnSpc>
                <a:spcPct val="95000"/>
              </a:lnSpc>
              <a:spcBef>
                <a:spcPts val="0"/>
              </a:spcBef>
              <a:spcAft>
                <a:spcPts val="0"/>
              </a:spcAft>
              <a:buClr>
                <a:schemeClr val="dk1"/>
              </a:buClr>
              <a:buSzPts val="1760"/>
              <a:buChar char="●"/>
            </a:pPr>
            <a:r>
              <a:rPr lang="en" sz="1760">
                <a:solidFill>
                  <a:schemeClr val="dk1"/>
                </a:solidFill>
              </a:rPr>
              <a:t>Clearled 420 miles so far </a:t>
            </a:r>
            <a:endParaRPr sz="1760">
              <a:solidFill>
                <a:schemeClr val="dk1"/>
              </a:solidFill>
            </a:endParaRPr>
          </a:p>
          <a:p>
            <a:pPr indent="-340360" lvl="0" marL="457200" rtl="0" algn="l">
              <a:lnSpc>
                <a:spcPct val="95000"/>
              </a:lnSpc>
              <a:spcBef>
                <a:spcPts val="0"/>
              </a:spcBef>
              <a:spcAft>
                <a:spcPts val="0"/>
              </a:spcAft>
              <a:buClr>
                <a:schemeClr val="dk1"/>
              </a:buClr>
              <a:buSzPts val="1760"/>
              <a:buChar char="●"/>
            </a:pPr>
            <a:r>
              <a:rPr lang="en" sz="1760">
                <a:solidFill>
                  <a:schemeClr val="dk1"/>
                </a:solidFill>
              </a:rPr>
              <a:t>500 miles in total to be cleared </a:t>
            </a:r>
            <a:endParaRPr sz="1760">
              <a:solidFill>
                <a:schemeClr val="dk1"/>
              </a:solidFill>
            </a:endParaRPr>
          </a:p>
        </p:txBody>
      </p:sp>
      <p:pic>
        <p:nvPicPr>
          <p:cNvPr id="90" name="Google Shape;90;p17"/>
          <p:cNvPicPr preferRelativeResize="0"/>
          <p:nvPr/>
        </p:nvPicPr>
        <p:blipFill>
          <a:blip r:embed="rId3">
            <a:alphaModFix/>
          </a:blip>
          <a:stretch>
            <a:fillRect/>
          </a:stretch>
        </p:blipFill>
        <p:spPr>
          <a:xfrm>
            <a:off x="4718850" y="152400"/>
            <a:ext cx="4271664" cy="4838700"/>
          </a:xfrm>
          <a:prstGeom prst="rect">
            <a:avLst/>
          </a:prstGeom>
          <a:noFill/>
          <a:ln>
            <a:noFill/>
          </a:ln>
        </p:spPr>
      </p:pic>
      <p:sp>
        <p:nvSpPr>
          <p:cNvPr id="91" name="Google Shape;91;p17"/>
          <p:cNvSpPr txBox="1"/>
          <p:nvPr>
            <p:ph type="title"/>
          </p:nvPr>
        </p:nvSpPr>
        <p:spPr>
          <a:xfrm>
            <a:off x="312975" y="87025"/>
            <a:ext cx="4003200" cy="48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SzPts val="990"/>
              <a:buNone/>
            </a:pPr>
            <a:r>
              <a:rPr b="1" lang="en" sz="2580"/>
              <a:t>Progress Overview</a:t>
            </a:r>
            <a:endParaRPr b="1" sz="258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18"/>
          <p:cNvSpPr txBox="1"/>
          <p:nvPr>
            <p:ph type="title"/>
          </p:nvPr>
        </p:nvSpPr>
        <p:spPr>
          <a:xfrm>
            <a:off x="510450" y="2057400"/>
            <a:ext cx="8123100" cy="7788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Schedule</a:t>
            </a:r>
            <a:r>
              <a:rPr lang="en"/>
              <a:t> Control</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i="1" lang="en" sz="1911"/>
              <a:t>The planned project schedule for the decade</a:t>
            </a:r>
            <a:endParaRPr i="1" sz="1911"/>
          </a:p>
          <a:p>
            <a:pPr indent="0" lvl="0" marL="0" rtl="0" algn="l">
              <a:spcBef>
                <a:spcPts val="0"/>
              </a:spcBef>
              <a:spcAft>
                <a:spcPts val="0"/>
              </a:spcAft>
              <a:buNone/>
            </a:pPr>
            <a:r>
              <a:t/>
            </a:r>
            <a:endParaRPr sz="2466"/>
          </a:p>
        </p:txBody>
      </p:sp>
      <p:pic>
        <p:nvPicPr>
          <p:cNvPr id="102" name="Google Shape;102;p19"/>
          <p:cNvPicPr preferRelativeResize="0"/>
          <p:nvPr/>
        </p:nvPicPr>
        <p:blipFill>
          <a:blip r:embed="rId3">
            <a:alphaModFix/>
          </a:blip>
          <a:stretch>
            <a:fillRect/>
          </a:stretch>
        </p:blipFill>
        <p:spPr>
          <a:xfrm>
            <a:off x="0" y="1410750"/>
            <a:ext cx="4746250" cy="3775647"/>
          </a:xfrm>
          <a:prstGeom prst="rect">
            <a:avLst/>
          </a:prstGeom>
          <a:noFill/>
          <a:ln>
            <a:noFill/>
          </a:ln>
        </p:spPr>
      </p:pic>
      <p:pic>
        <p:nvPicPr>
          <p:cNvPr id="103" name="Google Shape;103;p19"/>
          <p:cNvPicPr preferRelativeResize="0"/>
          <p:nvPr/>
        </p:nvPicPr>
        <p:blipFill rotWithShape="1">
          <a:blip r:embed="rId4">
            <a:alphaModFix/>
          </a:blip>
          <a:srcRect b="0" l="1048" r="0" t="0"/>
          <a:stretch/>
        </p:blipFill>
        <p:spPr>
          <a:xfrm>
            <a:off x="4746250" y="-135600"/>
            <a:ext cx="4464426" cy="3588925"/>
          </a:xfrm>
          <a:prstGeom prst="rect">
            <a:avLst/>
          </a:prstGeom>
          <a:noFill/>
          <a:ln>
            <a:noFill/>
          </a:ln>
        </p:spPr>
      </p:pic>
      <p:sp>
        <p:nvSpPr>
          <p:cNvPr id="104" name="Google Shape;104;p19"/>
          <p:cNvSpPr/>
          <p:nvPr/>
        </p:nvSpPr>
        <p:spPr>
          <a:xfrm>
            <a:off x="152650" y="2193300"/>
            <a:ext cx="795000" cy="756900"/>
          </a:xfrm>
          <a:prstGeom prst="ellipse">
            <a:avLst/>
          </a:prstGeom>
          <a:noFill/>
          <a:ln cap="flat" cmpd="sng" w="381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9"/>
          <p:cNvSpPr/>
          <p:nvPr/>
        </p:nvSpPr>
        <p:spPr>
          <a:xfrm>
            <a:off x="3424675" y="1475075"/>
            <a:ext cx="795000" cy="756900"/>
          </a:xfrm>
          <a:prstGeom prst="ellipse">
            <a:avLst/>
          </a:prstGeom>
          <a:noFill/>
          <a:ln cap="flat" cmpd="sng" w="381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9"/>
          <p:cNvSpPr/>
          <p:nvPr/>
        </p:nvSpPr>
        <p:spPr>
          <a:xfrm>
            <a:off x="5870725" y="2534725"/>
            <a:ext cx="956700" cy="918600"/>
          </a:xfrm>
          <a:prstGeom prst="ellipse">
            <a:avLst/>
          </a:prstGeom>
          <a:noFill/>
          <a:ln cap="flat" cmpd="sng" w="381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9"/>
          <p:cNvSpPr/>
          <p:nvPr/>
        </p:nvSpPr>
        <p:spPr>
          <a:xfrm>
            <a:off x="6873600" y="2584725"/>
            <a:ext cx="956700" cy="918600"/>
          </a:xfrm>
          <a:prstGeom prst="ellipse">
            <a:avLst/>
          </a:prstGeom>
          <a:noFill/>
          <a:ln cap="flat" cmpd="sng" w="381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9"/>
          <p:cNvSpPr txBox="1"/>
          <p:nvPr/>
        </p:nvSpPr>
        <p:spPr>
          <a:xfrm>
            <a:off x="1758475" y="1518625"/>
            <a:ext cx="4617900" cy="400200"/>
          </a:xfrm>
          <a:prstGeom prst="rect">
            <a:avLst/>
          </a:prstGeom>
          <a:noFill/>
          <a:ln>
            <a:noFill/>
          </a:ln>
        </p:spPr>
        <p:txBody>
          <a:bodyPr anchorCtr="0" anchor="t" bIns="91425" lIns="91425" spcFirstLastPara="1" rIns="91425" wrap="square" tIns="91425">
            <a:spAutoFit/>
          </a:bodyPr>
          <a:lstStyle/>
          <a:p>
            <a:pPr indent="0" lvl="0" marL="457200" rtl="0" algn="l">
              <a:lnSpc>
                <a:spcPct val="115000"/>
              </a:lnSpc>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20"/>
          <p:cNvSpPr txBox="1"/>
          <p:nvPr>
            <p:ph type="title"/>
          </p:nvPr>
        </p:nvSpPr>
        <p:spPr>
          <a:xfrm>
            <a:off x="323575" y="1331875"/>
            <a:ext cx="3995100" cy="20862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r>
              <a:rPr b="1" lang="en"/>
              <a:t>Construction </a:t>
            </a:r>
            <a:endParaRPr b="1"/>
          </a:p>
          <a:p>
            <a:pPr indent="0" lvl="0" marL="0" rtl="0" algn="r">
              <a:spcBef>
                <a:spcPts val="0"/>
              </a:spcBef>
              <a:spcAft>
                <a:spcPts val="0"/>
              </a:spcAft>
              <a:buNone/>
            </a:pPr>
            <a:r>
              <a:rPr b="1" lang="en"/>
              <a:t>Package </a:t>
            </a:r>
            <a:endParaRPr b="1"/>
          </a:p>
          <a:p>
            <a:pPr indent="0" lvl="0" marL="0" rtl="0" algn="r">
              <a:spcBef>
                <a:spcPts val="0"/>
              </a:spcBef>
              <a:spcAft>
                <a:spcPts val="0"/>
              </a:spcAft>
              <a:buNone/>
            </a:pPr>
            <a:r>
              <a:rPr b="1" lang="en"/>
              <a:t>Map</a:t>
            </a:r>
            <a:endParaRPr b="1"/>
          </a:p>
        </p:txBody>
      </p:sp>
      <p:pic>
        <p:nvPicPr>
          <p:cNvPr id="114" name="Google Shape;114;p20"/>
          <p:cNvPicPr preferRelativeResize="0"/>
          <p:nvPr/>
        </p:nvPicPr>
        <p:blipFill rotWithShape="1">
          <a:blip r:embed="rId3">
            <a:alphaModFix/>
          </a:blip>
          <a:srcRect b="0" l="999" r="0" t="0"/>
          <a:stretch/>
        </p:blipFill>
        <p:spPr>
          <a:xfrm>
            <a:off x="4455725" y="-28575"/>
            <a:ext cx="4724400" cy="5200649"/>
          </a:xfrm>
          <a:prstGeom prst="rect">
            <a:avLst/>
          </a:prstGeom>
          <a:noFill/>
          <a:ln>
            <a:noFill/>
          </a:ln>
        </p:spPr>
      </p:pic>
      <p:sp>
        <p:nvSpPr>
          <p:cNvPr id="115" name="Google Shape;115;p20"/>
          <p:cNvSpPr/>
          <p:nvPr/>
        </p:nvSpPr>
        <p:spPr>
          <a:xfrm>
            <a:off x="6515225" y="701075"/>
            <a:ext cx="904800" cy="403800"/>
          </a:xfrm>
          <a:prstGeom prst="rightArrow">
            <a:avLst>
              <a:gd fmla="val 50000" name="adj1"/>
              <a:gd fmla="val 50000" name="adj2"/>
            </a:avLst>
          </a:prstGeom>
          <a:solidFill>
            <a:schemeClr val="lt2"/>
          </a:solid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rPr>
              <a:t>CP1</a:t>
            </a:r>
            <a:endParaRPr>
              <a:solidFill>
                <a:schemeClr val="lt1"/>
              </a:solidFill>
            </a:endParaRPr>
          </a:p>
        </p:txBody>
      </p:sp>
      <p:sp>
        <p:nvSpPr>
          <p:cNvPr id="116" name="Google Shape;116;p20"/>
          <p:cNvSpPr/>
          <p:nvPr/>
        </p:nvSpPr>
        <p:spPr>
          <a:xfrm>
            <a:off x="6515100" y="2088975"/>
            <a:ext cx="904800" cy="403800"/>
          </a:xfrm>
          <a:prstGeom prst="rightArrow">
            <a:avLst>
              <a:gd fmla="val 50000" name="adj1"/>
              <a:gd fmla="val 50000" name="adj2"/>
            </a:avLst>
          </a:prstGeom>
          <a:solidFill>
            <a:schemeClr val="lt2"/>
          </a:solid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rPr>
              <a:t>CP2-3</a:t>
            </a:r>
            <a:endParaRPr>
              <a:solidFill>
                <a:schemeClr val="lt1"/>
              </a:solidFill>
            </a:endParaRPr>
          </a:p>
        </p:txBody>
      </p:sp>
      <p:sp>
        <p:nvSpPr>
          <p:cNvPr id="117" name="Google Shape;117;p20"/>
          <p:cNvSpPr/>
          <p:nvPr/>
        </p:nvSpPr>
        <p:spPr>
          <a:xfrm>
            <a:off x="6515225" y="3834800"/>
            <a:ext cx="857100" cy="403800"/>
          </a:xfrm>
          <a:prstGeom prst="rightArrow">
            <a:avLst>
              <a:gd fmla="val 50000" name="adj1"/>
              <a:gd fmla="val 50000" name="adj2"/>
            </a:avLst>
          </a:prstGeom>
          <a:solidFill>
            <a:schemeClr val="lt2"/>
          </a:solid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rPr>
              <a:t>CP4</a:t>
            </a:r>
            <a:endParaRPr>
              <a:solidFill>
                <a:schemeClr val="lt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21"/>
          <p:cNvSpPr txBox="1"/>
          <p:nvPr>
            <p:ph type="title"/>
          </p:nvPr>
        </p:nvSpPr>
        <p:spPr>
          <a:xfrm>
            <a:off x="173400" y="241625"/>
            <a:ext cx="86589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Overview of Project Schedule Control</a:t>
            </a:r>
            <a:endParaRPr/>
          </a:p>
          <a:p>
            <a:pPr indent="0" lvl="0" marL="0" rtl="0" algn="l">
              <a:spcBef>
                <a:spcPts val="0"/>
              </a:spcBef>
              <a:spcAft>
                <a:spcPts val="0"/>
              </a:spcAft>
              <a:buNone/>
            </a:pPr>
            <a:r>
              <a:rPr i="1" lang="en" sz="1911"/>
              <a:t>Status of the construction packages and Heavy Maintenance Facility for CAHSR project</a:t>
            </a:r>
            <a:endParaRPr i="1" sz="1911"/>
          </a:p>
          <a:p>
            <a:pPr indent="0" lvl="0" marL="0" rtl="0" algn="l">
              <a:spcBef>
                <a:spcPts val="0"/>
              </a:spcBef>
              <a:spcAft>
                <a:spcPts val="0"/>
              </a:spcAft>
              <a:buNone/>
            </a:pPr>
            <a:r>
              <a:t/>
            </a:r>
            <a:endParaRPr i="1"/>
          </a:p>
        </p:txBody>
      </p:sp>
      <p:sp>
        <p:nvSpPr>
          <p:cNvPr id="123" name="Google Shape;123;p21"/>
          <p:cNvSpPr txBox="1"/>
          <p:nvPr>
            <p:ph idx="1" type="body"/>
          </p:nvPr>
        </p:nvSpPr>
        <p:spPr>
          <a:xfrm>
            <a:off x="311700" y="1321975"/>
            <a:ext cx="8520600" cy="37713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b="1" lang="en"/>
              <a:t>Length:</a:t>
            </a:r>
            <a:r>
              <a:rPr lang="en"/>
              <a:t> 22 miles (35 km)</a:t>
            </a:r>
            <a:endParaRPr/>
          </a:p>
          <a:p>
            <a:pPr indent="0" lvl="0" marL="0" rtl="0" algn="l">
              <a:spcBef>
                <a:spcPts val="1200"/>
              </a:spcBef>
              <a:spcAft>
                <a:spcPts val="0"/>
              </a:spcAft>
              <a:buNone/>
            </a:pPr>
            <a:r>
              <a:rPr b="1" lang="en"/>
              <a:t>Location:</a:t>
            </a:r>
            <a:r>
              <a:rPr lang="en"/>
              <a:t> Adjoining the end of CP2-3 to the </a:t>
            </a:r>
            <a:endParaRPr/>
          </a:p>
          <a:p>
            <a:pPr indent="0" lvl="0" marL="0" rtl="0" algn="l">
              <a:spcBef>
                <a:spcPts val="1200"/>
              </a:spcBef>
              <a:spcAft>
                <a:spcPts val="0"/>
              </a:spcAft>
              <a:buNone/>
            </a:pPr>
            <a:r>
              <a:rPr lang="en"/>
              <a:t>intersection of Poplar/Madera Avenue northwest of Shafter</a:t>
            </a:r>
            <a:endParaRPr/>
          </a:p>
          <a:p>
            <a:pPr indent="0" lvl="0" marL="0" rtl="0" algn="l">
              <a:spcBef>
                <a:spcPts val="1200"/>
              </a:spcBef>
              <a:spcAft>
                <a:spcPts val="0"/>
              </a:spcAft>
              <a:buNone/>
            </a:pPr>
            <a:r>
              <a:rPr b="1" lang="en"/>
              <a:t>C</a:t>
            </a:r>
            <a:r>
              <a:rPr b="1" lang="en"/>
              <a:t>omponents</a:t>
            </a:r>
            <a:r>
              <a:rPr b="1" lang="en"/>
              <a:t>:</a:t>
            </a:r>
            <a:r>
              <a:rPr lang="en"/>
              <a:t> At-grade embankments, retained-fill </a:t>
            </a:r>
            <a:endParaRPr/>
          </a:p>
          <a:p>
            <a:pPr indent="0" lvl="0" marL="0" rtl="0" algn="l">
              <a:spcBef>
                <a:spcPts val="1200"/>
              </a:spcBef>
              <a:spcAft>
                <a:spcPts val="0"/>
              </a:spcAft>
              <a:buNone/>
            </a:pPr>
            <a:r>
              <a:rPr lang="en"/>
              <a:t>over-crossings, viaducts, aerial sections of the high-speed </a:t>
            </a:r>
            <a:endParaRPr/>
          </a:p>
          <a:p>
            <a:pPr indent="0" lvl="0" marL="0" rtl="0" algn="l">
              <a:spcBef>
                <a:spcPts val="1200"/>
              </a:spcBef>
              <a:spcAft>
                <a:spcPts val="0"/>
              </a:spcAft>
              <a:buNone/>
            </a:pPr>
            <a:r>
              <a:rPr lang="en"/>
              <a:t>rail alignment, and relocation of 4 miles (6.4 km) of existing </a:t>
            </a:r>
            <a:endParaRPr/>
          </a:p>
          <a:p>
            <a:pPr indent="0" lvl="0" marL="0" rtl="0" algn="l">
              <a:spcBef>
                <a:spcPts val="1200"/>
              </a:spcBef>
              <a:spcAft>
                <a:spcPts val="0"/>
              </a:spcAft>
              <a:buNone/>
            </a:pPr>
            <a:r>
              <a:rPr lang="en"/>
              <a:t>Burlington Northern Santa Fe (BNSF) tracks</a:t>
            </a:r>
            <a:endParaRPr/>
          </a:p>
          <a:p>
            <a:pPr indent="0" lvl="0" marL="0" rtl="0" algn="l">
              <a:spcBef>
                <a:spcPts val="1200"/>
              </a:spcBef>
              <a:spcAft>
                <a:spcPts val="0"/>
              </a:spcAft>
              <a:buNone/>
            </a:pPr>
            <a:r>
              <a:rPr b="1" lang="en">
                <a:solidFill>
                  <a:srgbClr val="64D297"/>
                </a:solidFill>
              </a:rPr>
              <a:t>Risks: </a:t>
            </a:r>
            <a:r>
              <a:rPr lang="en">
                <a:solidFill>
                  <a:srgbClr val="64D297"/>
                </a:solidFill>
              </a:rPr>
              <a:t>Third-party agreements and weather conditions</a:t>
            </a:r>
            <a:endParaRPr>
              <a:solidFill>
                <a:srgbClr val="64D297"/>
              </a:solidFill>
            </a:endParaRPr>
          </a:p>
          <a:p>
            <a:pPr indent="0" lvl="0" marL="0" rtl="0" algn="l">
              <a:spcBef>
                <a:spcPts val="1200"/>
              </a:spcBef>
              <a:spcAft>
                <a:spcPts val="0"/>
              </a:spcAft>
              <a:buNone/>
            </a:pPr>
            <a:r>
              <a:rPr b="1" lang="en">
                <a:solidFill>
                  <a:srgbClr val="1155CC"/>
                </a:solidFill>
              </a:rPr>
              <a:t>Design-build contract signed: </a:t>
            </a:r>
            <a:r>
              <a:rPr lang="en">
                <a:solidFill>
                  <a:srgbClr val="1155CC"/>
                </a:solidFill>
              </a:rPr>
              <a:t>February 29, 2016</a:t>
            </a:r>
            <a:endParaRPr>
              <a:solidFill>
                <a:srgbClr val="1155CC"/>
              </a:solidFill>
            </a:endParaRPr>
          </a:p>
          <a:p>
            <a:pPr indent="0" lvl="0" marL="0" rtl="0" algn="l">
              <a:spcBef>
                <a:spcPts val="1200"/>
              </a:spcBef>
              <a:spcAft>
                <a:spcPts val="1200"/>
              </a:spcAft>
              <a:buNone/>
            </a:pPr>
            <a:r>
              <a:rPr b="1" lang="en">
                <a:solidFill>
                  <a:srgbClr val="1155CC"/>
                </a:solidFill>
              </a:rPr>
              <a:t>Forecasted completion: </a:t>
            </a:r>
            <a:r>
              <a:rPr lang="en">
                <a:solidFill>
                  <a:srgbClr val="1155CC"/>
                </a:solidFill>
              </a:rPr>
              <a:t>Summer 2023</a:t>
            </a:r>
            <a:endParaRPr>
              <a:solidFill>
                <a:srgbClr val="1155CC"/>
              </a:solidFill>
            </a:endParaRPr>
          </a:p>
        </p:txBody>
      </p:sp>
      <p:sp>
        <p:nvSpPr>
          <p:cNvPr id="124" name="Google Shape;124;p21"/>
          <p:cNvSpPr/>
          <p:nvPr/>
        </p:nvSpPr>
        <p:spPr>
          <a:xfrm>
            <a:off x="406775" y="1050825"/>
            <a:ext cx="2574600" cy="347400"/>
          </a:xfrm>
          <a:prstGeom prst="rect">
            <a:avLst/>
          </a:prstGeom>
          <a:solidFill>
            <a:schemeClr val="lt2"/>
          </a:solidFill>
          <a:ln cap="flat" cmpd="sng" w="38100">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rPr>
              <a:t>Construction</a:t>
            </a:r>
            <a:r>
              <a:rPr b="1" lang="en">
                <a:solidFill>
                  <a:schemeClr val="lt1"/>
                </a:solidFill>
              </a:rPr>
              <a:t> Package 4</a:t>
            </a:r>
            <a:endParaRPr b="1">
              <a:solidFill>
                <a:schemeClr val="lt1"/>
              </a:solidFill>
            </a:endParaRPr>
          </a:p>
        </p:txBody>
      </p:sp>
      <p:pic>
        <p:nvPicPr>
          <p:cNvPr id="125" name="Google Shape;125;p21"/>
          <p:cNvPicPr preferRelativeResize="0"/>
          <p:nvPr/>
        </p:nvPicPr>
        <p:blipFill>
          <a:blip r:embed="rId3">
            <a:alphaModFix/>
          </a:blip>
          <a:stretch>
            <a:fillRect/>
          </a:stretch>
        </p:blipFill>
        <p:spPr>
          <a:xfrm>
            <a:off x="5828398" y="1050825"/>
            <a:ext cx="2346405" cy="39338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FF5252"/>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